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Helvetica World" panose="020B0604020202020204" charset="-128"/>
      <p:regular r:id="rId25"/>
    </p:embeddedFont>
    <p:embeddedFont>
      <p:font typeface="Helvetica World Bold" panose="020B0604020202020204" charset="-128"/>
      <p:regular r:id="rId26"/>
    </p:embeddedFont>
    <p:embeddedFont>
      <p:font typeface="Helvetica World Bold Italics" panose="020B0604020202020204" charset="-128"/>
      <p:regular r:id="rId27"/>
    </p:embeddedFont>
    <p:embeddedFont>
      <p:font typeface="Ahsing" charset="0"/>
      <p:regular r:id="rId28"/>
    </p:embeddedFont>
    <p:embeddedFont>
      <p:font typeface="Calibri (MS)" panose="020B0604020202020204" charset="0"/>
      <p:regular r:id="rId29"/>
    </p:embeddedFont>
    <p:embeddedFont>
      <p:font typeface="Canva Sans" panose="020B0604020202020204" charset="0"/>
      <p:regular r:id="rId30"/>
    </p:embeddedFont>
    <p:embeddedFont>
      <p:font typeface="Canva Sans Bold" panose="020B0604020202020204" charset="0"/>
      <p:regular r:id="rId31"/>
      <p:bold r:id="rId32"/>
    </p:embeddedFont>
    <p:embeddedFont>
      <p:font typeface="Open Sauce" panose="020B0604020202020204" charset="0"/>
      <p:regular r:id="rId33"/>
    </p:embeddedFont>
    <p:embeddedFont>
      <p:font typeface="Open Sauce Bold" panose="020B0604020202020204" charset="0"/>
      <p:regular r:id="rId34"/>
      <p:bold r:id="rId35"/>
    </p:embeddedFont>
    <p:embeddedFont>
      <p:font typeface="Tahoma" panose="020B0604030504040204" pitchFamily="34"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60" autoAdjust="0"/>
    <p:restoredTop sz="76139" autoAdjust="0"/>
  </p:normalViewPr>
  <p:slideViewPr>
    <p:cSldViewPr>
      <p:cViewPr varScale="1">
        <p:scale>
          <a:sx n="62" d="100"/>
          <a:sy n="62" d="100"/>
        </p:scale>
        <p:origin x="224" y="5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FED60-8564-9A4D-8F7A-6C40971464F2}"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CB7AD-F525-AF4C-9060-79E080CD2AC4}" type="slidenum">
              <a:rPr lang="en-US" smtClean="0"/>
              <a:t>‹#›</a:t>
            </a:fld>
            <a:endParaRPr lang="en-US"/>
          </a:p>
        </p:txBody>
      </p:sp>
    </p:spTree>
    <p:extLst>
      <p:ext uri="{BB962C8B-B14F-4D97-AF65-F5344CB8AC3E}">
        <p14:creationId xmlns:p14="http://schemas.microsoft.com/office/powerpoint/2010/main" val="2727195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 note on hashtags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Use ‘camel case’ for typing hashtags (this helps text readers discern the individual words)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Example: #</a:t>
            </a:r>
            <a:r>
              <a:rPr lang="en-US" sz="1800" dirty="0" err="1">
                <a:effectLst/>
                <a:latin typeface="Calibri" panose="020F0502020204030204" pitchFamily="34" charset="0"/>
                <a:ea typeface="Calibri" panose="020F0502020204030204" pitchFamily="34" charset="0"/>
                <a:cs typeface="Calibri" panose="020F0502020204030204" pitchFamily="34" charset="0"/>
              </a:rPr>
              <a:t>CelebrateBilingualism</a:t>
            </a:r>
            <a:r>
              <a:rPr lang="en-US" sz="1800" dirty="0">
                <a:effectLst/>
                <a:latin typeface="Calibri" panose="020F0502020204030204" pitchFamily="34" charset="0"/>
                <a:ea typeface="Calibri" panose="020F0502020204030204" pitchFamily="34" charset="0"/>
                <a:cs typeface="Calibri" panose="020F0502020204030204" pitchFamily="34" charset="0"/>
              </a:rPr>
              <a:t> instead of #</a:t>
            </a:r>
            <a:r>
              <a:rPr lang="en-US" sz="1800" dirty="0" err="1">
                <a:effectLst/>
                <a:latin typeface="Calibri" panose="020F0502020204030204" pitchFamily="34" charset="0"/>
                <a:ea typeface="Calibri" panose="020F0502020204030204" pitchFamily="34" charset="0"/>
                <a:cs typeface="Calibri" panose="020F0502020204030204" pitchFamily="34" charset="0"/>
              </a:rPr>
              <a:t>celebratebilingualism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F6CB7AD-F525-AF4C-9060-79E080CD2AC4}" type="slidenum">
              <a:rPr lang="en-US" smtClean="0"/>
              <a:t>7</a:t>
            </a:fld>
            <a:endParaRPr lang="en-US"/>
          </a:p>
        </p:txBody>
      </p:sp>
    </p:spTree>
    <p:extLst>
      <p:ext uri="{BB962C8B-B14F-4D97-AF65-F5344CB8AC3E}">
        <p14:creationId xmlns:p14="http://schemas.microsoft.com/office/powerpoint/2010/main" val="228531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Video captions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Helvetica Neue" panose="02000503000000020004" pitchFamily="2" charset="0"/>
                <a:cs typeface="Calibri" panose="020F0502020204030204" pitchFamily="34" charset="0"/>
              </a:rPr>
              <a:t>Captions are a text-based alternative to multimedia content.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Helvetica Neue" panose="02000503000000020004" pitchFamily="2" charset="0"/>
                <a:cs typeface="Calibri" panose="020F0502020204030204" pitchFamily="34" charset="0"/>
              </a:rPr>
              <a:t>The spoken dialogue and sound effects from the original soundtrack are displayed on screen in real time as the video plays.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Helvetica Neue" panose="02000503000000020004" pitchFamily="2" charset="0"/>
                <a:cs typeface="Calibri" panose="020F0502020204030204" pitchFamily="34" charset="0"/>
              </a:rPr>
              <a:t>Captions can either be open or closed. Open captions are always visible on screen, whereas closed captions can be enabled only when they’re needed by the person watching your multimedia content.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Different platforms provide different built-in options for captioning videos.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err="1">
                <a:effectLst/>
                <a:latin typeface="Calibri" panose="020F0502020204030204" pitchFamily="34" charset="0"/>
                <a:ea typeface="Calibri" panose="020F0502020204030204" pitchFamily="34" charset="0"/>
                <a:cs typeface="Calibri" panose="020F0502020204030204" pitchFamily="34" charset="0"/>
              </a:rPr>
              <a:t>Autocaptioning</a:t>
            </a:r>
            <a:r>
              <a:rPr lang="en-US" sz="1800" dirty="0">
                <a:effectLst/>
                <a:latin typeface="Calibri" panose="020F0502020204030204" pitchFamily="34" charset="0"/>
                <a:ea typeface="Calibri" panose="020F0502020204030204" pitchFamily="34" charset="0"/>
                <a:cs typeface="Calibri" panose="020F0502020204030204" pitchFamily="34" charset="0"/>
              </a:rPr>
              <a:t>: this provides an automatic transcription of audio that may or may not be editable. Instagram provides editable </a:t>
            </a:r>
            <a:r>
              <a:rPr lang="en-US" sz="1800" dirty="0" err="1">
                <a:effectLst/>
                <a:latin typeface="Calibri" panose="020F0502020204030204" pitchFamily="34" charset="0"/>
                <a:ea typeface="Calibri" panose="020F0502020204030204" pitchFamily="34" charset="0"/>
                <a:cs typeface="Calibri" panose="020F0502020204030204" pitchFamily="34" charset="0"/>
              </a:rPr>
              <a:t>autocaptions</a:t>
            </a:r>
            <a:r>
              <a:rPr lang="en-US" sz="1800" dirty="0">
                <a:effectLst/>
                <a:latin typeface="Calibri" panose="020F0502020204030204" pitchFamily="34" charset="0"/>
                <a:ea typeface="Calibri" panose="020F0502020204030204" pitchFamily="34" charset="0"/>
                <a:cs typeface="Calibri" panose="020F0502020204030204" pitchFamily="34" charset="0"/>
              </a:rPr>
              <a:t> for Stories but </a:t>
            </a:r>
            <a:r>
              <a:rPr lang="en-US" sz="1800" dirty="0" err="1">
                <a:effectLst/>
                <a:latin typeface="Calibri" panose="020F0502020204030204" pitchFamily="34" charset="0"/>
                <a:ea typeface="Calibri" panose="020F0502020204030204" pitchFamily="34" charset="0"/>
                <a:cs typeface="Calibri" panose="020F0502020204030204" pitchFamily="34" charset="0"/>
              </a:rPr>
              <a:t>uneditable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autocaptions</a:t>
            </a:r>
            <a:r>
              <a:rPr lang="en-US" sz="1800" dirty="0">
                <a:effectLst/>
                <a:latin typeface="Calibri" panose="020F0502020204030204" pitchFamily="34" charset="0"/>
                <a:ea typeface="Calibri" panose="020F0502020204030204" pitchFamily="34" charset="0"/>
                <a:cs typeface="Calibri" panose="020F0502020204030204" pitchFamily="34" charset="0"/>
              </a:rPr>
              <a:t> for IGTV and Facebook does not provide auto captions.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An alternative method is to add your own captions in a text overlay to a video post for live posts in Instagram or Facebook. Twitter does not support </a:t>
            </a:r>
            <a:r>
              <a:rPr lang="en-US" sz="1800" dirty="0" err="1">
                <a:effectLst/>
                <a:latin typeface="Calibri" panose="020F0502020204030204" pitchFamily="34" charset="0"/>
                <a:ea typeface="Calibri" panose="020F0502020204030204" pitchFamily="34" charset="0"/>
                <a:cs typeface="Calibri" panose="020F0502020204030204" pitchFamily="34" charset="0"/>
              </a:rPr>
              <a:t>autocaptioning</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For more information on the different kinds of captioning options, see the resource links below.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Audio/video descriptions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Helvetica Neue" panose="02000503000000020004" pitchFamily="2" charset="0"/>
                <a:cs typeface="Calibri" panose="020F0502020204030204" pitchFamily="34" charset="0"/>
              </a:rPr>
              <a:t>Audio description, also referred to as a video description, described video, or more precisely called a visual description, is a form of narration used to provide information surrounding key visual elements in a media work for the benefit of blind and visually impaired consumers.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Unfortunately, there are not currently built-in options for audio descriptions for Instagram or Facebook. A partial workaround for video posted as an Instagram post is to include an image description of the video in the post body or in alt text. Twitter does not support alt text for video posts.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F6CB7AD-F525-AF4C-9060-79E080CD2AC4}" type="slidenum">
              <a:rPr lang="en-US" smtClean="0"/>
              <a:t>18</a:t>
            </a:fld>
            <a:endParaRPr lang="en-US"/>
          </a:p>
        </p:txBody>
      </p:sp>
    </p:spTree>
    <p:extLst>
      <p:ext uri="{BB962C8B-B14F-4D97-AF65-F5344CB8AC3E}">
        <p14:creationId xmlns:p14="http://schemas.microsoft.com/office/powerpoint/2010/main" val="114050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Image Descriptions: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Helvetica Neue" panose="02000503000000020004" pitchFamily="2" charset="0"/>
                <a:cs typeface="Calibri" panose="020F0502020204030204" pitchFamily="34" charset="0"/>
              </a:rPr>
              <a:t>Text that describes visual elements of an image or graphic such as layout, colors, fonts, and details about a person, place or thing’s appearance.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Helvetica Neue" panose="02000503000000020004" pitchFamily="2" charset="0"/>
                <a:cs typeface="Calibri" panose="020F0502020204030204" pitchFamily="34" charset="0"/>
              </a:rPr>
              <a:t>Any text on the image is included verbatim.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Helvetica Neue" panose="02000503000000020004" pitchFamily="2" charset="0"/>
                <a:cs typeface="Calibri" panose="020F0502020204030204" pitchFamily="34" charset="0"/>
              </a:rPr>
              <a:t>More detailed than alt text.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Helvetica Neue" panose="02000503000000020004" pitchFamily="2" charset="0"/>
                <a:cs typeface="Calibri" panose="020F0502020204030204" pitchFamily="34" charset="0"/>
              </a:rPr>
              <a:t>For descriptions of identity (i.e. gender, race, ethnicity) it is best practice to have the subject of the image to provide the description. If that is not possible, keep to objective appearance descriptors, for example: [Judy, a light-skinned person with short brown hair sits at a desk smiling] instead of [Judy, a white woman with short brown hair sits at the desk smiling].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Helvetica Neue" panose="02000503000000020004" pitchFamily="2" charset="0"/>
                <a:cs typeface="Calibri" panose="020F0502020204030204" pitchFamily="34" charset="0"/>
              </a:rPr>
              <a:t>These can go in the caption, body of the post, or in the first comment.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1800" b="1" i="1" dirty="0">
                <a:effectLst/>
                <a:latin typeface="Calibri" panose="020F0502020204030204" pitchFamily="34" charset="0"/>
                <a:ea typeface="Helvetica Neue" panose="02000503000000020004" pitchFamily="2" charset="0"/>
                <a:cs typeface="Calibri" panose="020F0502020204030204" pitchFamily="34" charset="0"/>
              </a:rPr>
              <a:t>Example: [ID: a black and white flyer features a photograph of small, black dog looking up at the camera. Text reads: missing dog; please call 555-5555 if you find Sandy.]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Alt 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Helvetica Neue" panose="02000503000000020004" pitchFamily="2" charset="0"/>
                <a:cs typeface="Calibri" panose="020F0502020204030204" pitchFamily="34" charset="0"/>
              </a:rPr>
              <a:t>Text that communicates the essential visual information of an image.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It is usually not visible to sighted viewers and is embedded into an image and used by screen readers.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Helvetica Neue" panose="02000503000000020004" pitchFamily="2" charset="0"/>
                <a:cs typeface="Calibri" panose="020F0502020204030204" pitchFamily="34" charset="0"/>
              </a:rPr>
              <a:t>Any text on the image is included verbatim in the alt 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Shorter and more concise than image descriptions, for example: </a:t>
            </a:r>
            <a:r>
              <a:rPr lang="en-US" sz="1800" dirty="0">
                <a:effectLst/>
                <a:latin typeface="Calibri" panose="020F0502020204030204" pitchFamily="34" charset="0"/>
                <a:ea typeface="Helvetica Neue" panose="02000503000000020004" pitchFamily="2" charset="0"/>
                <a:cs typeface="Calibri" panose="020F0502020204030204" pitchFamily="34" charset="0"/>
              </a:rPr>
              <a:t>[Judy sits at a desk smiling]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There is typically a specific place on each platform to add/edit alt text (see link below for info on each platform). You can also edit/add alt text to images embedded in Emails by right clicking and selecting ‘edit alt 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n-US" sz="1800" b="1" i="1" dirty="0">
                <a:effectLst/>
                <a:latin typeface="Calibri" panose="020F0502020204030204" pitchFamily="34" charset="0"/>
                <a:ea typeface="Helvetica Neue" panose="02000503000000020004" pitchFamily="2" charset="0"/>
                <a:cs typeface="Calibri" panose="020F0502020204030204" pitchFamily="34" charset="0"/>
              </a:rPr>
              <a:t>Example: [ID: a missing dog poster of a small, black dog. Text reads: missing dog; please call 555-5555 if you find Sandy.]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F6CB7AD-F525-AF4C-9060-79E080CD2AC4}" type="slidenum">
              <a:rPr lang="en-US" smtClean="0"/>
              <a:t>21</a:t>
            </a:fld>
            <a:endParaRPr lang="en-US"/>
          </a:p>
        </p:txBody>
      </p:sp>
    </p:spTree>
    <p:extLst>
      <p:ext uri="{BB962C8B-B14F-4D97-AF65-F5344CB8AC3E}">
        <p14:creationId xmlns:p14="http://schemas.microsoft.com/office/powerpoint/2010/main" val="81317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hyperlink" Target="https://color.adobe.com/create/color-contrast-analyzer"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sp>
        <p:nvSpPr>
          <p:cNvPr id="2" name="TextBox 2"/>
          <p:cNvSpPr txBox="1"/>
          <p:nvPr/>
        </p:nvSpPr>
        <p:spPr>
          <a:xfrm>
            <a:off x="2724150" y="2939206"/>
            <a:ext cx="12839700" cy="2790825"/>
          </a:xfrm>
          <a:prstGeom prst="rect">
            <a:avLst/>
          </a:prstGeom>
        </p:spPr>
        <p:txBody>
          <a:bodyPr lIns="0" tIns="0" rIns="0" bIns="0" rtlCol="0" anchor="t">
            <a:spAutoFit/>
          </a:bodyPr>
          <a:lstStyle/>
          <a:p>
            <a:pPr marL="0" lvl="0" indent="0" algn="ctr">
              <a:lnSpc>
                <a:spcPts val="9900"/>
              </a:lnSpc>
            </a:pPr>
            <a:r>
              <a:rPr lang="en-US" sz="9000">
                <a:solidFill>
                  <a:srgbClr val="253532"/>
                </a:solidFill>
                <a:latin typeface="Helvetica World Bold"/>
              </a:rPr>
              <a:t>Creating Accessible Presentation Slides</a:t>
            </a:r>
          </a:p>
        </p:txBody>
      </p:sp>
      <p:sp>
        <p:nvSpPr>
          <p:cNvPr id="3" name="TextBox 3"/>
          <p:cNvSpPr txBox="1"/>
          <p:nvPr/>
        </p:nvSpPr>
        <p:spPr>
          <a:xfrm>
            <a:off x="3946937" y="6249646"/>
            <a:ext cx="10394126" cy="1249445"/>
          </a:xfrm>
          <a:prstGeom prst="rect">
            <a:avLst/>
          </a:prstGeom>
        </p:spPr>
        <p:txBody>
          <a:bodyPr lIns="0" tIns="0" rIns="0" bIns="0" rtlCol="0" anchor="t">
            <a:spAutoFit/>
          </a:bodyPr>
          <a:lstStyle/>
          <a:p>
            <a:pPr marL="0" lvl="0" indent="0" algn="ctr">
              <a:lnSpc>
                <a:spcPts val="5040"/>
              </a:lnSpc>
            </a:pPr>
            <a:r>
              <a:rPr lang="en-US" sz="3600" dirty="0">
                <a:solidFill>
                  <a:srgbClr val="253532"/>
                </a:solidFill>
                <a:latin typeface="Helvetica World"/>
              </a:rPr>
              <a:t>Eliza Forrest (PhD student in Linguistics at UNM)</a:t>
            </a:r>
          </a:p>
          <a:p>
            <a:pPr marL="0" lvl="0" indent="0" algn="ctr">
              <a:lnSpc>
                <a:spcPts val="5040"/>
              </a:lnSpc>
            </a:pPr>
            <a:r>
              <a:rPr lang="en-US" sz="3600" dirty="0">
                <a:solidFill>
                  <a:srgbClr val="253532"/>
                </a:solidFill>
                <a:latin typeface="Helvetica World"/>
              </a:rPr>
              <a:t>2/16/2024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pie chart displaying 5 groups in different colors"/>
          <p:cNvSpPr/>
          <p:nvPr/>
        </p:nvSpPr>
        <p:spPr>
          <a:xfrm>
            <a:off x="499160" y="0"/>
            <a:ext cx="15832846" cy="10287000"/>
          </a:xfrm>
          <a:custGeom>
            <a:avLst/>
            <a:gdLst/>
            <a:ahLst/>
            <a:cxnLst/>
            <a:rect l="l" t="t" r="r" b="b"/>
            <a:pathLst>
              <a:path w="15832846" h="10287000">
                <a:moveTo>
                  <a:pt x="0" y="0"/>
                </a:moveTo>
                <a:lnTo>
                  <a:pt x="15832845" y="0"/>
                </a:lnTo>
                <a:lnTo>
                  <a:pt x="15832845"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6872533" y="26049"/>
            <a:ext cx="3086100" cy="1002651"/>
            <a:chOff x="0" y="0"/>
            <a:chExt cx="812800" cy="264073"/>
          </a:xfrm>
        </p:grpSpPr>
        <p:sp>
          <p:nvSpPr>
            <p:cNvPr id="4" name="Freeform 4"/>
            <p:cNvSpPr/>
            <p:nvPr/>
          </p:nvSpPr>
          <p:spPr>
            <a:xfrm>
              <a:off x="0" y="0"/>
              <a:ext cx="812800" cy="264073"/>
            </a:xfrm>
            <a:custGeom>
              <a:avLst/>
              <a:gdLst/>
              <a:ahLst/>
              <a:cxnLst/>
              <a:rect l="l" t="t" r="r" b="b"/>
              <a:pathLst>
                <a:path w="812800" h="264073">
                  <a:moveTo>
                    <a:pt x="0" y="0"/>
                  </a:moveTo>
                  <a:lnTo>
                    <a:pt x="812800" y="0"/>
                  </a:lnTo>
                  <a:lnTo>
                    <a:pt x="812800" y="264073"/>
                  </a:lnTo>
                  <a:lnTo>
                    <a:pt x="0" y="264073"/>
                  </a:lnTo>
                  <a:close/>
                </a:path>
              </a:pathLst>
            </a:custGeom>
            <a:solidFill>
              <a:srgbClr val="FFFFFF"/>
            </a:solidFill>
          </p:spPr>
          <p:txBody>
            <a:bodyPr/>
            <a:lstStyle/>
            <a:p>
              <a:endParaRPr lang="en-US"/>
            </a:p>
          </p:txBody>
        </p:sp>
        <p:sp>
          <p:nvSpPr>
            <p:cNvPr id="5" name="TextBox 5"/>
            <p:cNvSpPr txBox="1"/>
            <p:nvPr/>
          </p:nvSpPr>
          <p:spPr>
            <a:xfrm>
              <a:off x="0" y="-38100"/>
              <a:ext cx="812800" cy="302173"/>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99160" y="234315"/>
            <a:ext cx="5504222" cy="2394585"/>
          </a:xfrm>
          <a:prstGeom prst="rect">
            <a:avLst/>
          </a:prstGeom>
        </p:spPr>
        <p:txBody>
          <a:bodyPr lIns="0" tIns="0" rIns="0" bIns="0" rtlCol="0" anchor="t">
            <a:spAutoFit/>
          </a:bodyPr>
          <a:lstStyle/>
          <a:p>
            <a:pPr>
              <a:lnSpc>
                <a:spcPts val="6119"/>
              </a:lnSpc>
            </a:pPr>
            <a:r>
              <a:rPr lang="en-US" sz="3999">
                <a:solidFill>
                  <a:srgbClr val="253532"/>
                </a:solidFill>
                <a:latin typeface="Helvetica World Bold"/>
              </a:rPr>
              <a:t>Color contrast </a:t>
            </a:r>
          </a:p>
          <a:p>
            <a:pPr>
              <a:lnSpc>
                <a:spcPts val="6119"/>
              </a:lnSpc>
            </a:pPr>
            <a:r>
              <a:rPr lang="en-US" sz="3999">
                <a:solidFill>
                  <a:srgbClr val="253532"/>
                </a:solidFill>
                <a:latin typeface="Helvetica World Bold"/>
              </a:rPr>
              <a:t>&amp; info graphics:</a:t>
            </a:r>
          </a:p>
          <a:p>
            <a:pPr>
              <a:lnSpc>
                <a:spcPts val="6119"/>
              </a:lnSpc>
            </a:pPr>
            <a:endParaRPr lang="en-US" sz="3999">
              <a:solidFill>
                <a:srgbClr val="253532"/>
              </a:solidFill>
              <a:latin typeface="Helvetica World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pie chart displaying what the chart on slide 10 would look like with red green colorblindness. Only 4 of the original 5 sections are discernible. "/>
          <p:cNvSpPr/>
          <p:nvPr/>
        </p:nvSpPr>
        <p:spPr>
          <a:xfrm>
            <a:off x="499160" y="0"/>
            <a:ext cx="15832846" cy="10287000"/>
          </a:xfrm>
          <a:custGeom>
            <a:avLst/>
            <a:gdLst/>
            <a:ahLst/>
            <a:cxnLst/>
            <a:rect l="l" t="t" r="r" b="b"/>
            <a:pathLst>
              <a:path w="15832846" h="10287000">
                <a:moveTo>
                  <a:pt x="0" y="0"/>
                </a:moveTo>
                <a:lnTo>
                  <a:pt x="15832845" y="0"/>
                </a:lnTo>
                <a:lnTo>
                  <a:pt x="15832845"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499160" y="234315"/>
            <a:ext cx="5504222" cy="3994785"/>
          </a:xfrm>
          <a:prstGeom prst="rect">
            <a:avLst/>
          </a:prstGeom>
        </p:spPr>
        <p:txBody>
          <a:bodyPr lIns="0" tIns="0" rIns="0" bIns="0" rtlCol="0" anchor="t">
            <a:spAutoFit/>
          </a:bodyPr>
          <a:lstStyle/>
          <a:p>
            <a:pPr>
              <a:lnSpc>
                <a:spcPts val="6119"/>
              </a:lnSpc>
            </a:pPr>
            <a:r>
              <a:rPr lang="en-US" sz="3999">
                <a:solidFill>
                  <a:srgbClr val="253532"/>
                </a:solidFill>
                <a:latin typeface="Helvetica World Bold"/>
              </a:rPr>
              <a:t>Colorblind View:</a:t>
            </a:r>
          </a:p>
          <a:p>
            <a:pPr>
              <a:lnSpc>
                <a:spcPts val="6119"/>
              </a:lnSpc>
            </a:pPr>
            <a:r>
              <a:rPr lang="en-US" sz="3999">
                <a:solidFill>
                  <a:srgbClr val="253532"/>
                </a:solidFill>
                <a:latin typeface="Helvetica World Bold"/>
              </a:rPr>
              <a:t>Deuteranopia/</a:t>
            </a:r>
          </a:p>
          <a:p>
            <a:pPr>
              <a:lnSpc>
                <a:spcPts val="6119"/>
              </a:lnSpc>
            </a:pPr>
            <a:r>
              <a:rPr lang="en-US" sz="3999">
                <a:solidFill>
                  <a:srgbClr val="253532"/>
                </a:solidFill>
                <a:latin typeface="Helvetica World Bold"/>
              </a:rPr>
              <a:t>Protanopia</a:t>
            </a:r>
          </a:p>
          <a:p>
            <a:pPr>
              <a:lnSpc>
                <a:spcPts val="6119"/>
              </a:lnSpc>
            </a:pPr>
            <a:endParaRPr lang="en-US" sz="3999">
              <a:solidFill>
                <a:srgbClr val="253532"/>
              </a:solidFill>
              <a:latin typeface="Helvetica World Bold"/>
            </a:endParaRPr>
          </a:p>
          <a:p>
            <a:pPr>
              <a:lnSpc>
                <a:spcPts val="6119"/>
              </a:lnSpc>
            </a:pPr>
            <a:endParaRPr lang="en-US" sz="3999">
              <a:solidFill>
                <a:srgbClr val="253532"/>
              </a:solidFill>
              <a:latin typeface="Helvetica World Bold"/>
            </a:endParaRPr>
          </a:p>
        </p:txBody>
      </p:sp>
      <p:grpSp>
        <p:nvGrpSpPr>
          <p:cNvPr id="4" name="Group 4"/>
          <p:cNvGrpSpPr/>
          <p:nvPr/>
        </p:nvGrpSpPr>
        <p:grpSpPr>
          <a:xfrm>
            <a:off x="6872533" y="26049"/>
            <a:ext cx="3086100" cy="1002651"/>
            <a:chOff x="0" y="0"/>
            <a:chExt cx="812800" cy="264073"/>
          </a:xfrm>
        </p:grpSpPr>
        <p:sp>
          <p:nvSpPr>
            <p:cNvPr id="5" name="Freeform 5"/>
            <p:cNvSpPr/>
            <p:nvPr/>
          </p:nvSpPr>
          <p:spPr>
            <a:xfrm>
              <a:off x="0" y="0"/>
              <a:ext cx="812800" cy="264073"/>
            </a:xfrm>
            <a:custGeom>
              <a:avLst/>
              <a:gdLst/>
              <a:ahLst/>
              <a:cxnLst/>
              <a:rect l="l" t="t" r="r" b="b"/>
              <a:pathLst>
                <a:path w="812800" h="264073">
                  <a:moveTo>
                    <a:pt x="0" y="0"/>
                  </a:moveTo>
                  <a:lnTo>
                    <a:pt x="812800" y="0"/>
                  </a:lnTo>
                  <a:lnTo>
                    <a:pt x="812800" y="264073"/>
                  </a:lnTo>
                  <a:lnTo>
                    <a:pt x="0" y="264073"/>
                  </a:lnTo>
                  <a:close/>
                </a:path>
              </a:pathLst>
            </a:custGeom>
            <a:solidFill>
              <a:srgbClr val="FFFFFF"/>
            </a:solidFill>
          </p:spPr>
          <p:txBody>
            <a:bodyPr/>
            <a:lstStyle/>
            <a:p>
              <a:endParaRPr lang="en-US"/>
            </a:p>
          </p:txBody>
        </p:sp>
        <p:sp>
          <p:nvSpPr>
            <p:cNvPr id="6" name="TextBox 6"/>
            <p:cNvSpPr txBox="1"/>
            <p:nvPr/>
          </p:nvSpPr>
          <p:spPr>
            <a:xfrm>
              <a:off x="0" y="-38100"/>
              <a:ext cx="812800" cy="302173"/>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pie chart displaying what the chart on slide 10 would look like with blue yellow colorblindness. Only 3 of the original 5 sections are discernible. "/>
          <p:cNvSpPr/>
          <p:nvPr/>
        </p:nvSpPr>
        <p:spPr>
          <a:xfrm>
            <a:off x="499160" y="0"/>
            <a:ext cx="15832846" cy="10287000"/>
          </a:xfrm>
          <a:custGeom>
            <a:avLst/>
            <a:gdLst/>
            <a:ahLst/>
            <a:cxnLst/>
            <a:rect l="l" t="t" r="r" b="b"/>
            <a:pathLst>
              <a:path w="15832846" h="10287000">
                <a:moveTo>
                  <a:pt x="0" y="0"/>
                </a:moveTo>
                <a:lnTo>
                  <a:pt x="15832845" y="0"/>
                </a:lnTo>
                <a:lnTo>
                  <a:pt x="15832845"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6872533" y="26049"/>
            <a:ext cx="3086100" cy="1002651"/>
            <a:chOff x="0" y="0"/>
            <a:chExt cx="812800" cy="264073"/>
          </a:xfrm>
        </p:grpSpPr>
        <p:sp>
          <p:nvSpPr>
            <p:cNvPr id="4" name="Freeform 4"/>
            <p:cNvSpPr/>
            <p:nvPr/>
          </p:nvSpPr>
          <p:spPr>
            <a:xfrm>
              <a:off x="0" y="0"/>
              <a:ext cx="812800" cy="264073"/>
            </a:xfrm>
            <a:custGeom>
              <a:avLst/>
              <a:gdLst/>
              <a:ahLst/>
              <a:cxnLst/>
              <a:rect l="l" t="t" r="r" b="b"/>
              <a:pathLst>
                <a:path w="812800" h="264073">
                  <a:moveTo>
                    <a:pt x="0" y="0"/>
                  </a:moveTo>
                  <a:lnTo>
                    <a:pt x="812800" y="0"/>
                  </a:lnTo>
                  <a:lnTo>
                    <a:pt x="812800" y="264073"/>
                  </a:lnTo>
                  <a:lnTo>
                    <a:pt x="0" y="264073"/>
                  </a:lnTo>
                  <a:close/>
                </a:path>
              </a:pathLst>
            </a:custGeom>
            <a:solidFill>
              <a:srgbClr val="FFFFFF"/>
            </a:solidFill>
          </p:spPr>
          <p:txBody>
            <a:bodyPr/>
            <a:lstStyle/>
            <a:p>
              <a:endParaRPr lang="en-US"/>
            </a:p>
          </p:txBody>
        </p:sp>
        <p:sp>
          <p:nvSpPr>
            <p:cNvPr id="5" name="TextBox 5"/>
            <p:cNvSpPr txBox="1"/>
            <p:nvPr/>
          </p:nvSpPr>
          <p:spPr>
            <a:xfrm>
              <a:off x="0" y="-38100"/>
              <a:ext cx="812800" cy="302173"/>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99160" y="234315"/>
            <a:ext cx="5504222" cy="3166110"/>
          </a:xfrm>
          <a:prstGeom prst="rect">
            <a:avLst/>
          </a:prstGeom>
        </p:spPr>
        <p:txBody>
          <a:bodyPr lIns="0" tIns="0" rIns="0" bIns="0" rtlCol="0" anchor="t">
            <a:spAutoFit/>
          </a:bodyPr>
          <a:lstStyle/>
          <a:p>
            <a:pPr>
              <a:lnSpc>
                <a:spcPts val="6119"/>
              </a:lnSpc>
            </a:pPr>
            <a:r>
              <a:rPr lang="en-US" sz="3999">
                <a:solidFill>
                  <a:srgbClr val="253532"/>
                </a:solidFill>
                <a:latin typeface="Helvetica World Bold"/>
              </a:rPr>
              <a:t>Colorblind View:</a:t>
            </a:r>
          </a:p>
          <a:p>
            <a:pPr>
              <a:lnSpc>
                <a:spcPts val="6119"/>
              </a:lnSpc>
            </a:pPr>
            <a:r>
              <a:rPr lang="en-US" sz="3999">
                <a:solidFill>
                  <a:srgbClr val="253532"/>
                </a:solidFill>
                <a:latin typeface="Helvetica World Bold"/>
              </a:rPr>
              <a:t>Tritanopia</a:t>
            </a:r>
          </a:p>
          <a:p>
            <a:pPr>
              <a:lnSpc>
                <a:spcPts val="6119"/>
              </a:lnSpc>
            </a:pPr>
            <a:endParaRPr lang="en-US" sz="3999">
              <a:solidFill>
                <a:srgbClr val="253532"/>
              </a:solidFill>
              <a:latin typeface="Helvetica World Bold"/>
            </a:endParaRPr>
          </a:p>
          <a:p>
            <a:pPr>
              <a:lnSpc>
                <a:spcPts val="6119"/>
              </a:lnSpc>
            </a:pPr>
            <a:endParaRPr lang="en-US" sz="3999">
              <a:solidFill>
                <a:srgbClr val="253532"/>
              </a:solidFill>
              <a:latin typeface="Helvetica World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sp>
        <p:nvSpPr>
          <p:cNvPr id="2" name="TextBox 2"/>
          <p:cNvSpPr txBox="1"/>
          <p:nvPr/>
        </p:nvSpPr>
        <p:spPr>
          <a:xfrm>
            <a:off x="3027529" y="2906469"/>
            <a:ext cx="12232943" cy="4916556"/>
          </a:xfrm>
          <a:prstGeom prst="rect">
            <a:avLst/>
          </a:prstGeom>
        </p:spPr>
        <p:txBody>
          <a:bodyPr lIns="0" tIns="0" rIns="0" bIns="0" rtlCol="0" anchor="t">
            <a:spAutoFit/>
          </a:bodyPr>
          <a:lstStyle/>
          <a:p>
            <a:pPr algn="ctr">
              <a:lnSpc>
                <a:spcPts val="7422"/>
              </a:lnSpc>
            </a:pPr>
            <a:r>
              <a:rPr lang="en-US" sz="4851">
                <a:solidFill>
                  <a:srgbClr val="000000"/>
                </a:solidFill>
                <a:latin typeface="Helvetica World Bold"/>
              </a:rPr>
              <a:t>Adobe:</a:t>
            </a:r>
          </a:p>
          <a:p>
            <a:pPr algn="ctr">
              <a:lnSpc>
                <a:spcPts val="5566"/>
              </a:lnSpc>
            </a:pPr>
            <a:r>
              <a:rPr lang="en-US" sz="3638" u="sng">
                <a:solidFill>
                  <a:srgbClr val="000000"/>
                </a:solidFill>
                <a:latin typeface="Helvetica World Bold"/>
                <a:hlinkClick r:id="rId2" tooltip="https://color.adobe.com/create/color-contrast-analyzer"/>
              </a:rPr>
              <a:t>https://color.adobe.com/create/color-contrast-analyzer </a:t>
            </a:r>
          </a:p>
          <a:p>
            <a:pPr algn="ctr">
              <a:lnSpc>
                <a:spcPts val="5566"/>
              </a:lnSpc>
            </a:pPr>
            <a:endParaRPr lang="en-US" sz="3638" u="sng">
              <a:solidFill>
                <a:srgbClr val="000000"/>
              </a:solidFill>
              <a:latin typeface="Helvetica World Bold"/>
              <a:hlinkClick r:id="rId2" tooltip="https://color.adobe.com/create/color-contrast-analyzer"/>
            </a:endParaRPr>
          </a:p>
          <a:p>
            <a:pPr algn="ctr">
              <a:lnSpc>
                <a:spcPts val="7422"/>
              </a:lnSpc>
            </a:pPr>
            <a:r>
              <a:rPr lang="en-US" sz="4851">
                <a:solidFill>
                  <a:srgbClr val="000000"/>
                </a:solidFill>
                <a:latin typeface="Helvetica World Bold"/>
              </a:rPr>
              <a:t>WebAIM:</a:t>
            </a:r>
          </a:p>
          <a:p>
            <a:pPr algn="ctr">
              <a:lnSpc>
                <a:spcPts val="5566"/>
              </a:lnSpc>
            </a:pPr>
            <a:r>
              <a:rPr lang="en-US" sz="3638" u="sng">
                <a:solidFill>
                  <a:srgbClr val="000000"/>
                </a:solidFill>
                <a:latin typeface="Helvetica World Bold"/>
                <a:hlinkClick r:id="rId3" tooltip="https://webaim.org/resources/contrastchecker/"/>
              </a:rPr>
              <a:t>https://webaim.org/resources/contrastchecker/</a:t>
            </a:r>
          </a:p>
          <a:p>
            <a:pPr algn="ctr">
              <a:lnSpc>
                <a:spcPts val="5566"/>
              </a:lnSpc>
              <a:spcBef>
                <a:spcPct val="0"/>
              </a:spcBef>
            </a:pPr>
            <a:endParaRPr lang="en-US" sz="3638" u="sng">
              <a:solidFill>
                <a:srgbClr val="000000"/>
              </a:solidFill>
              <a:latin typeface="Helvetica World Bold"/>
              <a:hlinkClick r:id="rId3" tooltip="https://webaim.org/resources/contrastchecker/"/>
            </a:endParaRPr>
          </a:p>
        </p:txBody>
      </p:sp>
      <p:sp>
        <p:nvSpPr>
          <p:cNvPr id="3" name="TextBox 3"/>
          <p:cNvSpPr txBox="1"/>
          <p:nvPr/>
        </p:nvSpPr>
        <p:spPr>
          <a:xfrm>
            <a:off x="4899161" y="1193881"/>
            <a:ext cx="8489677" cy="887095"/>
          </a:xfrm>
          <a:prstGeom prst="rect">
            <a:avLst/>
          </a:prstGeom>
        </p:spPr>
        <p:txBody>
          <a:bodyPr lIns="0" tIns="0" rIns="0" bIns="0" rtlCol="0" anchor="t">
            <a:spAutoFit/>
          </a:bodyPr>
          <a:lstStyle/>
          <a:p>
            <a:pPr algn="ctr">
              <a:lnSpc>
                <a:spcPts val="7279"/>
              </a:lnSpc>
            </a:pPr>
            <a:r>
              <a:rPr lang="en-US" sz="5199">
                <a:solidFill>
                  <a:srgbClr val="000000"/>
                </a:solidFill>
                <a:latin typeface="Canva Sans Bold"/>
              </a:rPr>
              <a:t>Contrast &amp; Color Checkers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53532"/>
        </a:solidFill>
        <a:effectLst/>
      </p:bgPr>
    </p:bg>
    <p:spTree>
      <p:nvGrpSpPr>
        <p:cNvPr id="1" name=""/>
        <p:cNvGrpSpPr/>
        <p:nvPr/>
      </p:nvGrpSpPr>
      <p:grpSpPr>
        <a:xfrm>
          <a:off x="0" y="0"/>
          <a:ext cx="0" cy="0"/>
          <a:chOff x="0" y="0"/>
          <a:chExt cx="0" cy="0"/>
        </a:xfrm>
      </p:grpSpPr>
      <p:sp>
        <p:nvSpPr>
          <p:cNvPr id="2" name="TextBox 2"/>
          <p:cNvSpPr txBox="1"/>
          <p:nvPr/>
        </p:nvSpPr>
        <p:spPr>
          <a:xfrm>
            <a:off x="1028700" y="936625"/>
            <a:ext cx="13190749" cy="3143250"/>
          </a:xfrm>
          <a:prstGeom prst="rect">
            <a:avLst/>
          </a:prstGeom>
        </p:spPr>
        <p:txBody>
          <a:bodyPr lIns="0" tIns="0" rIns="0" bIns="0" rtlCol="0" anchor="t">
            <a:spAutoFit/>
          </a:bodyPr>
          <a:lstStyle/>
          <a:p>
            <a:pPr>
              <a:lnSpc>
                <a:spcPts val="12599"/>
              </a:lnSpc>
            </a:pPr>
            <a:r>
              <a:rPr lang="en-US" sz="9000">
                <a:solidFill>
                  <a:srgbClr val="F8F8F5"/>
                </a:solidFill>
                <a:latin typeface="Open Sauce Bold"/>
              </a:rPr>
              <a:t>Slide Accessibility: </a:t>
            </a:r>
          </a:p>
          <a:p>
            <a:pPr marL="0" lvl="0" indent="0">
              <a:lnSpc>
                <a:spcPts val="12599"/>
              </a:lnSpc>
            </a:pPr>
            <a:r>
              <a:rPr lang="en-US" sz="9000">
                <a:solidFill>
                  <a:srgbClr val="F8F8F5"/>
                </a:solidFill>
                <a:latin typeface="Open Sauce"/>
              </a:rPr>
              <a:t>Content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313635" cy="10287000"/>
            <a:chOff x="0" y="0"/>
            <a:chExt cx="1926225" cy="2709333"/>
          </a:xfrm>
        </p:grpSpPr>
        <p:sp>
          <p:nvSpPr>
            <p:cNvPr id="3" name="Freeform 3"/>
            <p:cNvSpPr/>
            <p:nvPr/>
          </p:nvSpPr>
          <p:spPr>
            <a:xfrm>
              <a:off x="0" y="0"/>
              <a:ext cx="1926225" cy="2709333"/>
            </a:xfrm>
            <a:custGeom>
              <a:avLst/>
              <a:gdLst/>
              <a:ahLst/>
              <a:cxnLst/>
              <a:rect l="l" t="t" r="r" b="b"/>
              <a:pathLst>
                <a:path w="1926225" h="2709333">
                  <a:moveTo>
                    <a:pt x="0" y="0"/>
                  </a:moveTo>
                  <a:lnTo>
                    <a:pt x="1926225" y="0"/>
                  </a:lnTo>
                  <a:lnTo>
                    <a:pt x="1926225" y="2709333"/>
                  </a:lnTo>
                  <a:lnTo>
                    <a:pt x="0" y="2709333"/>
                  </a:lnTo>
                  <a:close/>
                </a:path>
              </a:pathLst>
            </a:custGeom>
            <a:solidFill>
              <a:srgbClr val="253532"/>
            </a:solidFill>
          </p:spPr>
          <p:txBody>
            <a:bodyPr/>
            <a:lstStyle/>
            <a:p>
              <a:endParaRPr lang="en-US"/>
            </a:p>
          </p:txBody>
        </p:sp>
        <p:sp>
          <p:nvSpPr>
            <p:cNvPr id="4" name="TextBox 4"/>
            <p:cNvSpPr txBox="1"/>
            <p:nvPr/>
          </p:nvSpPr>
          <p:spPr>
            <a:xfrm>
              <a:off x="0" y="-38100"/>
              <a:ext cx="1926225" cy="2747433"/>
            </a:xfrm>
            <a:prstGeom prst="rect">
              <a:avLst/>
            </a:prstGeom>
          </p:spPr>
          <p:txBody>
            <a:bodyPr lIns="50800" tIns="50800" rIns="50800" bIns="50800" rtlCol="0" anchor="ctr"/>
            <a:lstStyle/>
            <a:p>
              <a:pPr algn="ctr">
                <a:lnSpc>
                  <a:spcPts val="3640"/>
                </a:lnSpc>
              </a:pPr>
              <a:endParaRPr/>
            </a:p>
          </p:txBody>
        </p:sp>
      </p:grpSp>
      <p:sp>
        <p:nvSpPr>
          <p:cNvPr id="5" name="TextBox 5"/>
          <p:cNvSpPr txBox="1"/>
          <p:nvPr/>
        </p:nvSpPr>
        <p:spPr>
          <a:xfrm>
            <a:off x="7863044" y="586976"/>
            <a:ext cx="10043956" cy="8135625"/>
          </a:xfrm>
          <a:prstGeom prst="rect">
            <a:avLst/>
          </a:prstGeom>
        </p:spPr>
        <p:txBody>
          <a:bodyPr wrap="square" lIns="0" tIns="0" rIns="0" bIns="0" rtlCol="0" anchor="t">
            <a:spAutoFit/>
          </a:bodyPr>
          <a:lstStyle/>
          <a:p>
            <a:pPr marL="755276" lvl="1" indent="-377638">
              <a:lnSpc>
                <a:spcPts val="4897"/>
              </a:lnSpc>
              <a:buFont typeface="Arial"/>
              <a:buChar char="•"/>
            </a:pPr>
            <a:r>
              <a:rPr lang="en-US" sz="3498" dirty="0">
                <a:solidFill>
                  <a:srgbClr val="000000"/>
                </a:solidFill>
                <a:latin typeface="Helvetica World"/>
              </a:rPr>
              <a:t>This slide has way too much information</a:t>
            </a:r>
          </a:p>
          <a:p>
            <a:pPr marL="755276" lvl="1" indent="-377638">
              <a:lnSpc>
                <a:spcPts val="4897"/>
              </a:lnSpc>
              <a:buFont typeface="Arial"/>
              <a:buChar char="•"/>
            </a:pPr>
            <a:r>
              <a:rPr lang="en-US" sz="3498" dirty="0">
                <a:solidFill>
                  <a:srgbClr val="000000"/>
                </a:solidFill>
                <a:latin typeface="Helvetica World"/>
              </a:rPr>
              <a:t>This makes makes it hard to read and confusing</a:t>
            </a:r>
          </a:p>
          <a:p>
            <a:pPr marL="755276" lvl="1" indent="-377638">
              <a:lnSpc>
                <a:spcPts val="4897"/>
              </a:lnSpc>
              <a:buFont typeface="Arial"/>
              <a:buChar char="•"/>
            </a:pPr>
            <a:r>
              <a:rPr lang="en-US" sz="3498" dirty="0">
                <a:solidFill>
                  <a:srgbClr val="000000"/>
                </a:solidFill>
                <a:latin typeface="Helvetica World"/>
              </a:rPr>
              <a:t>It is also cognitively difficult to process so much visual information while also paying attention to the presenter, especially if they are saying something different from what is written</a:t>
            </a:r>
          </a:p>
          <a:p>
            <a:pPr marL="755276" lvl="1" indent="-377638">
              <a:lnSpc>
                <a:spcPts val="4897"/>
              </a:lnSpc>
              <a:buFont typeface="Arial"/>
              <a:buChar char="•"/>
            </a:pPr>
            <a:r>
              <a:rPr lang="en-US" sz="3498" dirty="0">
                <a:solidFill>
                  <a:srgbClr val="000000"/>
                </a:solidFill>
                <a:latin typeface="Helvetica World"/>
              </a:rPr>
              <a:t>This is especially true if also following an interpreter</a:t>
            </a:r>
          </a:p>
          <a:p>
            <a:pPr>
              <a:lnSpc>
                <a:spcPts val="4897"/>
              </a:lnSpc>
            </a:pPr>
            <a:endParaRPr lang="en-US" sz="3498" dirty="0">
              <a:solidFill>
                <a:srgbClr val="000000"/>
              </a:solidFill>
              <a:latin typeface="Helvetica World"/>
            </a:endParaRPr>
          </a:p>
          <a:p>
            <a:pPr marL="755276" lvl="1" indent="-377638">
              <a:lnSpc>
                <a:spcPts val="4897"/>
              </a:lnSpc>
              <a:buFont typeface="Arial"/>
              <a:buChar char="•"/>
            </a:pPr>
            <a:r>
              <a:rPr lang="en-US" sz="3498" dirty="0">
                <a:solidFill>
                  <a:srgbClr val="000000"/>
                </a:solidFill>
                <a:latin typeface="Helvetica World"/>
              </a:rPr>
              <a:t>There are many reason why your audience will struggle to read and process all of this information in the time given </a:t>
            </a:r>
          </a:p>
        </p:txBody>
      </p:sp>
      <p:sp>
        <p:nvSpPr>
          <p:cNvPr id="6" name="Freeform 6" descr="The warning symbol; a white triangle outlined in red with a black exclamation point at the center"/>
          <p:cNvSpPr/>
          <p:nvPr/>
        </p:nvSpPr>
        <p:spPr>
          <a:xfrm>
            <a:off x="13659967" y="8134902"/>
            <a:ext cx="1907956" cy="1699815"/>
          </a:xfrm>
          <a:custGeom>
            <a:avLst/>
            <a:gdLst/>
            <a:ahLst/>
            <a:cxnLst/>
            <a:rect l="l" t="t" r="r" b="b"/>
            <a:pathLst>
              <a:path w="1907956" h="1699815">
                <a:moveTo>
                  <a:pt x="0" y="0"/>
                </a:moveTo>
                <a:lnTo>
                  <a:pt x="1907956" y="0"/>
                </a:lnTo>
                <a:lnTo>
                  <a:pt x="1907956" y="1699815"/>
                </a:lnTo>
                <a:lnTo>
                  <a:pt x="0" y="16998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descr="An illustration of a pink brain"/>
          <p:cNvSpPr/>
          <p:nvPr/>
        </p:nvSpPr>
        <p:spPr>
          <a:xfrm rot="20921241">
            <a:off x="16370985" y="3482220"/>
            <a:ext cx="1781849" cy="1498980"/>
          </a:xfrm>
          <a:custGeom>
            <a:avLst/>
            <a:gdLst/>
            <a:ahLst/>
            <a:cxnLst/>
            <a:rect l="l" t="t" r="r" b="b"/>
            <a:pathLst>
              <a:path w="1781849" h="1498980">
                <a:moveTo>
                  <a:pt x="0" y="0"/>
                </a:moveTo>
                <a:lnTo>
                  <a:pt x="1781849" y="0"/>
                </a:lnTo>
                <a:lnTo>
                  <a:pt x="1781849" y="1498980"/>
                </a:lnTo>
                <a:lnTo>
                  <a:pt x="0" y="1498980"/>
                </a:lnTo>
                <a:lnTo>
                  <a:pt x="0" y="0"/>
                </a:lnTo>
                <a:close/>
              </a:path>
            </a:pathLst>
          </a:custGeom>
          <a:blipFill>
            <a:blip r:embed="rId4"/>
            <a:stretch>
              <a:fillRect/>
            </a:stretch>
          </a:blipFill>
        </p:spPr>
        <p:txBody>
          <a:bodyPr/>
          <a:lstStyle/>
          <a:p>
            <a:endParaRPr lang="en-US"/>
          </a:p>
        </p:txBody>
      </p:sp>
      <p:sp>
        <p:nvSpPr>
          <p:cNvPr id="8" name="Freeform 8" descr="A motive of intersecting plant stems and leaves"/>
          <p:cNvSpPr/>
          <p:nvPr/>
        </p:nvSpPr>
        <p:spPr>
          <a:xfrm>
            <a:off x="10867942" y="5147497"/>
            <a:ext cx="6059037" cy="914364"/>
          </a:xfrm>
          <a:custGeom>
            <a:avLst/>
            <a:gdLst/>
            <a:ahLst/>
            <a:cxnLst/>
            <a:rect l="l" t="t" r="r" b="b"/>
            <a:pathLst>
              <a:path w="6059037" h="914364">
                <a:moveTo>
                  <a:pt x="0" y="0"/>
                </a:moveTo>
                <a:lnTo>
                  <a:pt x="6059037" y="0"/>
                </a:lnTo>
                <a:lnTo>
                  <a:pt x="6059037" y="914364"/>
                </a:lnTo>
                <a:lnTo>
                  <a:pt x="0" y="9143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727511" y="709546"/>
            <a:ext cx="4509809" cy="2298408"/>
          </a:xfrm>
          <a:prstGeom prst="rect">
            <a:avLst/>
          </a:prstGeom>
        </p:spPr>
        <p:txBody>
          <a:bodyPr lIns="0" tIns="0" rIns="0" bIns="0" rtlCol="0" anchor="t">
            <a:spAutoFit/>
          </a:bodyPr>
          <a:lstStyle/>
          <a:p>
            <a:pPr>
              <a:lnSpc>
                <a:spcPts val="7771"/>
              </a:lnSpc>
            </a:pPr>
            <a:r>
              <a:rPr lang="en-US" sz="8932">
                <a:solidFill>
                  <a:srgbClr val="F8F8F5"/>
                </a:solidFill>
                <a:latin typeface="Helvetica World Bold Italics"/>
              </a:rPr>
              <a:t>Keep It Simple</a:t>
            </a:r>
          </a:p>
        </p:txBody>
      </p:sp>
      <p:sp>
        <p:nvSpPr>
          <p:cNvPr id="10" name="TextBox 10"/>
          <p:cNvSpPr txBox="1"/>
          <p:nvPr/>
        </p:nvSpPr>
        <p:spPr>
          <a:xfrm>
            <a:off x="1028700" y="3631958"/>
            <a:ext cx="5631256" cy="3806869"/>
          </a:xfrm>
          <a:prstGeom prst="rect">
            <a:avLst/>
          </a:prstGeom>
        </p:spPr>
        <p:txBody>
          <a:bodyPr lIns="0" tIns="0" rIns="0" bIns="0" rtlCol="0" anchor="t">
            <a:spAutoFit/>
          </a:bodyPr>
          <a:lstStyle/>
          <a:p>
            <a:pPr marL="786047" lvl="1" indent="-393023">
              <a:lnSpc>
                <a:spcPts val="5097"/>
              </a:lnSpc>
              <a:buFont typeface="Arial"/>
              <a:buChar char="•"/>
            </a:pPr>
            <a:r>
              <a:rPr lang="en-US" sz="3640">
                <a:solidFill>
                  <a:srgbClr val="F8F8F5"/>
                </a:solidFill>
                <a:latin typeface="Helvetica World"/>
              </a:rPr>
              <a:t>Less is more; don’t put too much text on one slide</a:t>
            </a:r>
          </a:p>
          <a:p>
            <a:pPr>
              <a:lnSpc>
                <a:spcPts val="5097"/>
              </a:lnSpc>
            </a:pPr>
            <a:endParaRPr lang="en-US" sz="3640">
              <a:solidFill>
                <a:srgbClr val="F8F8F5"/>
              </a:solidFill>
              <a:latin typeface="Helvetica World"/>
            </a:endParaRPr>
          </a:p>
          <a:p>
            <a:pPr marL="786047" lvl="1" indent="-393023">
              <a:lnSpc>
                <a:spcPts val="5097"/>
              </a:lnSpc>
              <a:buFont typeface="Arial"/>
              <a:buChar char="•"/>
            </a:pPr>
            <a:r>
              <a:rPr lang="en-US" sz="3640">
                <a:solidFill>
                  <a:srgbClr val="F8F8F5"/>
                </a:solidFill>
                <a:latin typeface="Helvetica World"/>
              </a:rPr>
              <a:t>Say what you show</a:t>
            </a:r>
          </a:p>
          <a:p>
            <a:pPr>
              <a:lnSpc>
                <a:spcPts val="5097"/>
              </a:lnSpc>
            </a:pPr>
            <a:endParaRPr lang="en-US" sz="3640">
              <a:solidFill>
                <a:srgbClr val="F8F8F5"/>
              </a:solidFill>
              <a:latin typeface="Helvetica World"/>
            </a:endParaRPr>
          </a:p>
        </p:txBody>
      </p:sp>
      <p:sp>
        <p:nvSpPr>
          <p:cNvPr id="11" name="TextBox 11"/>
          <p:cNvSpPr txBox="1"/>
          <p:nvPr/>
        </p:nvSpPr>
        <p:spPr>
          <a:xfrm>
            <a:off x="14921076" y="8125377"/>
            <a:ext cx="3096428" cy="1548257"/>
          </a:xfrm>
          <a:prstGeom prst="rect">
            <a:avLst/>
          </a:prstGeom>
        </p:spPr>
        <p:txBody>
          <a:bodyPr lIns="0" tIns="0" rIns="0" bIns="0" rtlCol="0" anchor="t">
            <a:spAutoFit/>
          </a:bodyPr>
          <a:lstStyle/>
          <a:p>
            <a:pPr algn="r">
              <a:lnSpc>
                <a:spcPts val="4113"/>
              </a:lnSpc>
            </a:pPr>
            <a:r>
              <a:rPr lang="en-US" sz="3399">
                <a:solidFill>
                  <a:srgbClr val="000000"/>
                </a:solidFill>
                <a:latin typeface="Helvetica World"/>
              </a:rPr>
              <a:t>A simpler slide will be easier </a:t>
            </a:r>
          </a:p>
          <a:p>
            <a:pPr algn="r">
              <a:lnSpc>
                <a:spcPts val="4113"/>
              </a:lnSpc>
            </a:pPr>
            <a:r>
              <a:rPr lang="en-US" sz="3399">
                <a:solidFill>
                  <a:srgbClr val="000000"/>
                </a:solidFill>
                <a:latin typeface="Helvetica World"/>
              </a:rPr>
              <a:t>to follow</a:t>
            </a:r>
          </a:p>
        </p:txBody>
      </p:sp>
      <p:sp>
        <p:nvSpPr>
          <p:cNvPr id="12" name="TextBox 12"/>
          <p:cNvSpPr txBox="1"/>
          <p:nvPr/>
        </p:nvSpPr>
        <p:spPr>
          <a:xfrm>
            <a:off x="8459903" y="8767127"/>
            <a:ext cx="4816078" cy="963295"/>
          </a:xfrm>
          <a:prstGeom prst="rect">
            <a:avLst/>
          </a:prstGeom>
        </p:spPr>
        <p:txBody>
          <a:bodyPr lIns="0" tIns="0" rIns="0" bIns="0" rtlCol="0" anchor="t">
            <a:spAutoFit/>
          </a:bodyPr>
          <a:lstStyle/>
          <a:p>
            <a:pPr algn="ctr">
              <a:lnSpc>
                <a:spcPts val="7279"/>
              </a:lnSpc>
            </a:pPr>
            <a:r>
              <a:rPr lang="en-US" sz="5199">
                <a:solidFill>
                  <a:srgbClr val="CC0000"/>
                </a:solidFill>
                <a:latin typeface="Helvetica World Bold"/>
              </a:rPr>
              <a:t>Keep It Simple!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313635" cy="10287000"/>
            <a:chOff x="0" y="0"/>
            <a:chExt cx="1926225" cy="2709333"/>
          </a:xfrm>
        </p:grpSpPr>
        <p:sp>
          <p:nvSpPr>
            <p:cNvPr id="3" name="Freeform 3"/>
            <p:cNvSpPr/>
            <p:nvPr/>
          </p:nvSpPr>
          <p:spPr>
            <a:xfrm>
              <a:off x="0" y="0"/>
              <a:ext cx="1926225" cy="2709333"/>
            </a:xfrm>
            <a:custGeom>
              <a:avLst/>
              <a:gdLst/>
              <a:ahLst/>
              <a:cxnLst/>
              <a:rect l="l" t="t" r="r" b="b"/>
              <a:pathLst>
                <a:path w="1926225" h="2709333">
                  <a:moveTo>
                    <a:pt x="0" y="0"/>
                  </a:moveTo>
                  <a:lnTo>
                    <a:pt x="1926225" y="0"/>
                  </a:lnTo>
                  <a:lnTo>
                    <a:pt x="1926225" y="2709333"/>
                  </a:lnTo>
                  <a:lnTo>
                    <a:pt x="0" y="2709333"/>
                  </a:lnTo>
                  <a:close/>
                </a:path>
              </a:pathLst>
            </a:custGeom>
            <a:solidFill>
              <a:srgbClr val="253532"/>
            </a:solidFill>
          </p:spPr>
          <p:txBody>
            <a:bodyPr/>
            <a:lstStyle/>
            <a:p>
              <a:endParaRPr lang="en-US"/>
            </a:p>
          </p:txBody>
        </p:sp>
        <p:sp>
          <p:nvSpPr>
            <p:cNvPr id="4" name="TextBox 4"/>
            <p:cNvSpPr txBox="1"/>
            <p:nvPr/>
          </p:nvSpPr>
          <p:spPr>
            <a:xfrm>
              <a:off x="0" y="-38100"/>
              <a:ext cx="1926225" cy="2747433"/>
            </a:xfrm>
            <a:prstGeom prst="rect">
              <a:avLst/>
            </a:prstGeom>
          </p:spPr>
          <p:txBody>
            <a:bodyPr lIns="50800" tIns="50800" rIns="50800" bIns="50800" rtlCol="0" anchor="ctr"/>
            <a:lstStyle/>
            <a:p>
              <a:pPr algn="ctr">
                <a:lnSpc>
                  <a:spcPts val="3640"/>
                </a:lnSpc>
              </a:pPr>
              <a:endParaRPr/>
            </a:p>
          </p:txBody>
        </p:sp>
      </p:grpSp>
      <p:sp>
        <p:nvSpPr>
          <p:cNvPr id="5" name="TextBox 5"/>
          <p:cNvSpPr txBox="1"/>
          <p:nvPr/>
        </p:nvSpPr>
        <p:spPr>
          <a:xfrm>
            <a:off x="7863044" y="586976"/>
            <a:ext cx="10043956" cy="8135625"/>
          </a:xfrm>
          <a:prstGeom prst="rect">
            <a:avLst/>
          </a:prstGeom>
        </p:spPr>
        <p:txBody>
          <a:bodyPr wrap="square" lIns="0" tIns="0" rIns="0" bIns="0" rtlCol="0" anchor="t">
            <a:spAutoFit/>
          </a:bodyPr>
          <a:lstStyle/>
          <a:p>
            <a:pPr marL="755276" lvl="1" indent="-377638">
              <a:lnSpc>
                <a:spcPts val="4897"/>
              </a:lnSpc>
              <a:buFont typeface="Arial"/>
              <a:buChar char="•"/>
            </a:pPr>
            <a:r>
              <a:rPr lang="en-US" sz="3498" dirty="0">
                <a:solidFill>
                  <a:srgbClr val="000000"/>
                </a:solidFill>
                <a:latin typeface="Helvetica World"/>
              </a:rPr>
              <a:t>This slide has way too much information</a:t>
            </a:r>
          </a:p>
          <a:p>
            <a:pPr marL="755276" lvl="1" indent="-377638">
              <a:lnSpc>
                <a:spcPts val="4897"/>
              </a:lnSpc>
              <a:buFont typeface="Arial"/>
              <a:buChar char="•"/>
            </a:pPr>
            <a:r>
              <a:rPr lang="en-US" sz="3498" dirty="0">
                <a:solidFill>
                  <a:srgbClr val="000000"/>
                </a:solidFill>
                <a:latin typeface="Helvetica World"/>
              </a:rPr>
              <a:t>This makes makes it hard to read and confusing</a:t>
            </a:r>
          </a:p>
          <a:p>
            <a:pPr marL="755276" lvl="1" indent="-377638">
              <a:lnSpc>
                <a:spcPts val="4897"/>
              </a:lnSpc>
              <a:buFont typeface="Arial"/>
              <a:buChar char="•"/>
            </a:pPr>
            <a:r>
              <a:rPr lang="en-US" sz="3498" dirty="0">
                <a:solidFill>
                  <a:srgbClr val="000000"/>
                </a:solidFill>
                <a:latin typeface="Helvetica World"/>
              </a:rPr>
              <a:t>It is also cognitively difficult to process so much visual information while also paying attention to the presenter, especially if they are saying something different from what is written</a:t>
            </a:r>
          </a:p>
          <a:p>
            <a:pPr marL="755276" lvl="1" indent="-377638">
              <a:lnSpc>
                <a:spcPts val="4897"/>
              </a:lnSpc>
              <a:buFont typeface="Arial"/>
              <a:buChar char="•"/>
            </a:pPr>
            <a:r>
              <a:rPr lang="en-US" sz="3498" dirty="0">
                <a:solidFill>
                  <a:srgbClr val="000000"/>
                </a:solidFill>
                <a:latin typeface="Helvetica World"/>
              </a:rPr>
              <a:t>This is especially true if also following an interpreter</a:t>
            </a:r>
          </a:p>
          <a:p>
            <a:pPr>
              <a:lnSpc>
                <a:spcPts val="4897"/>
              </a:lnSpc>
            </a:pPr>
            <a:endParaRPr lang="en-US" sz="3498" dirty="0">
              <a:solidFill>
                <a:srgbClr val="000000"/>
              </a:solidFill>
              <a:latin typeface="Helvetica World"/>
            </a:endParaRPr>
          </a:p>
          <a:p>
            <a:pPr marL="755276" lvl="1" indent="-377638">
              <a:lnSpc>
                <a:spcPts val="4897"/>
              </a:lnSpc>
              <a:buFont typeface="Arial"/>
              <a:buChar char="•"/>
            </a:pPr>
            <a:r>
              <a:rPr lang="en-US" sz="3498" dirty="0">
                <a:solidFill>
                  <a:srgbClr val="000000"/>
                </a:solidFill>
                <a:latin typeface="Helvetica World"/>
              </a:rPr>
              <a:t>There are many reason why your audience will struggle to read and process all of this information in the time given </a:t>
            </a:r>
          </a:p>
        </p:txBody>
      </p:sp>
      <p:sp>
        <p:nvSpPr>
          <p:cNvPr id="6" name="Freeform 6" descr="The warning symbol; a white triangle outlined in red with a black exclamation point at the center"/>
          <p:cNvSpPr/>
          <p:nvPr/>
        </p:nvSpPr>
        <p:spPr>
          <a:xfrm>
            <a:off x="13659967" y="8134902"/>
            <a:ext cx="1907956" cy="1699815"/>
          </a:xfrm>
          <a:custGeom>
            <a:avLst/>
            <a:gdLst/>
            <a:ahLst/>
            <a:cxnLst/>
            <a:rect l="l" t="t" r="r" b="b"/>
            <a:pathLst>
              <a:path w="1907956" h="1699815">
                <a:moveTo>
                  <a:pt x="0" y="0"/>
                </a:moveTo>
                <a:lnTo>
                  <a:pt x="1907956" y="0"/>
                </a:lnTo>
                <a:lnTo>
                  <a:pt x="1907956" y="1699815"/>
                </a:lnTo>
                <a:lnTo>
                  <a:pt x="0" y="16998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descr="An illustration of a pink brain"/>
          <p:cNvSpPr/>
          <p:nvPr/>
        </p:nvSpPr>
        <p:spPr>
          <a:xfrm rot="-678759">
            <a:off x="16105942" y="1328742"/>
            <a:ext cx="1781849" cy="1498980"/>
          </a:xfrm>
          <a:custGeom>
            <a:avLst/>
            <a:gdLst/>
            <a:ahLst/>
            <a:cxnLst/>
            <a:rect l="l" t="t" r="r" b="b"/>
            <a:pathLst>
              <a:path w="1781849" h="1498980">
                <a:moveTo>
                  <a:pt x="0" y="0"/>
                </a:moveTo>
                <a:lnTo>
                  <a:pt x="1781849" y="0"/>
                </a:lnTo>
                <a:lnTo>
                  <a:pt x="1781849" y="1498980"/>
                </a:lnTo>
                <a:lnTo>
                  <a:pt x="0" y="1498980"/>
                </a:lnTo>
                <a:lnTo>
                  <a:pt x="0" y="0"/>
                </a:lnTo>
                <a:close/>
              </a:path>
            </a:pathLst>
          </a:custGeom>
          <a:blipFill>
            <a:blip r:embed="rId4"/>
            <a:stretch>
              <a:fillRect/>
            </a:stretch>
          </a:blipFill>
        </p:spPr>
        <p:txBody>
          <a:bodyPr/>
          <a:lstStyle/>
          <a:p>
            <a:endParaRPr lang="en-US"/>
          </a:p>
        </p:txBody>
      </p:sp>
      <p:sp>
        <p:nvSpPr>
          <p:cNvPr id="8" name="Freeform 8" descr="A motive of intersecting plant stems and leaves">
            <a:extLst>
              <a:ext uri="{C183D7F6-B498-43B3-948B-1728B52AA6E4}">
                <adec:decorative xmlns:adec="http://schemas.microsoft.com/office/drawing/2017/decorative" val="0"/>
              </a:ext>
            </a:extLst>
          </p:cNvPr>
          <p:cNvSpPr/>
          <p:nvPr/>
        </p:nvSpPr>
        <p:spPr>
          <a:xfrm>
            <a:off x="10867942" y="5644453"/>
            <a:ext cx="6059037" cy="914364"/>
          </a:xfrm>
          <a:custGeom>
            <a:avLst/>
            <a:gdLst/>
            <a:ahLst/>
            <a:cxnLst/>
            <a:rect l="l" t="t" r="r" b="b"/>
            <a:pathLst>
              <a:path w="6059037" h="914364">
                <a:moveTo>
                  <a:pt x="0" y="0"/>
                </a:moveTo>
                <a:lnTo>
                  <a:pt x="6059037" y="0"/>
                </a:lnTo>
                <a:lnTo>
                  <a:pt x="6059037" y="914364"/>
                </a:lnTo>
                <a:lnTo>
                  <a:pt x="0" y="9143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727511" y="709546"/>
            <a:ext cx="4509809" cy="2298408"/>
          </a:xfrm>
          <a:prstGeom prst="rect">
            <a:avLst/>
          </a:prstGeom>
        </p:spPr>
        <p:txBody>
          <a:bodyPr lIns="0" tIns="0" rIns="0" bIns="0" rtlCol="0" anchor="t">
            <a:spAutoFit/>
          </a:bodyPr>
          <a:lstStyle/>
          <a:p>
            <a:pPr>
              <a:lnSpc>
                <a:spcPts val="7771"/>
              </a:lnSpc>
            </a:pPr>
            <a:r>
              <a:rPr lang="en-US" sz="8932">
                <a:solidFill>
                  <a:srgbClr val="F8F8F5"/>
                </a:solidFill>
                <a:latin typeface="Helvetica World Bold Italics"/>
              </a:rPr>
              <a:t>Keep It Simple</a:t>
            </a:r>
          </a:p>
        </p:txBody>
      </p:sp>
      <p:sp>
        <p:nvSpPr>
          <p:cNvPr id="10" name="TextBox 10"/>
          <p:cNvSpPr txBox="1"/>
          <p:nvPr/>
        </p:nvSpPr>
        <p:spPr>
          <a:xfrm>
            <a:off x="14921076" y="8125377"/>
            <a:ext cx="3096428" cy="1548257"/>
          </a:xfrm>
          <a:prstGeom prst="rect">
            <a:avLst/>
          </a:prstGeom>
        </p:spPr>
        <p:txBody>
          <a:bodyPr lIns="0" tIns="0" rIns="0" bIns="0" rtlCol="0" anchor="t">
            <a:spAutoFit/>
          </a:bodyPr>
          <a:lstStyle/>
          <a:p>
            <a:pPr algn="r">
              <a:lnSpc>
                <a:spcPts val="4113"/>
              </a:lnSpc>
            </a:pPr>
            <a:r>
              <a:rPr lang="en-US" sz="3399">
                <a:solidFill>
                  <a:srgbClr val="000000"/>
                </a:solidFill>
                <a:latin typeface="Helvetica World"/>
              </a:rPr>
              <a:t>A simpler slide will be easier </a:t>
            </a:r>
          </a:p>
          <a:p>
            <a:pPr algn="r">
              <a:lnSpc>
                <a:spcPts val="4113"/>
              </a:lnSpc>
            </a:pPr>
            <a:r>
              <a:rPr lang="en-US" sz="3399">
                <a:solidFill>
                  <a:srgbClr val="000000"/>
                </a:solidFill>
                <a:latin typeface="Helvetica World"/>
              </a:rPr>
              <a:t>to follow</a:t>
            </a:r>
          </a:p>
        </p:txBody>
      </p:sp>
      <p:sp>
        <p:nvSpPr>
          <p:cNvPr id="11" name="TextBox 11"/>
          <p:cNvSpPr txBox="1"/>
          <p:nvPr/>
        </p:nvSpPr>
        <p:spPr>
          <a:xfrm>
            <a:off x="8459903" y="8767127"/>
            <a:ext cx="4816078" cy="963295"/>
          </a:xfrm>
          <a:prstGeom prst="rect">
            <a:avLst/>
          </a:prstGeom>
        </p:spPr>
        <p:txBody>
          <a:bodyPr lIns="0" tIns="0" rIns="0" bIns="0" rtlCol="0" anchor="t">
            <a:spAutoFit/>
          </a:bodyPr>
          <a:lstStyle/>
          <a:p>
            <a:pPr algn="ctr">
              <a:lnSpc>
                <a:spcPts val="7279"/>
              </a:lnSpc>
            </a:pPr>
            <a:r>
              <a:rPr lang="en-US" sz="5199">
                <a:solidFill>
                  <a:srgbClr val="CC0000"/>
                </a:solidFill>
                <a:latin typeface="Helvetica World Bold"/>
              </a:rPr>
              <a:t>Keep It Simple!</a:t>
            </a:r>
          </a:p>
        </p:txBody>
      </p:sp>
      <p:sp>
        <p:nvSpPr>
          <p:cNvPr id="12" name="TextBox 12"/>
          <p:cNvSpPr txBox="1"/>
          <p:nvPr/>
        </p:nvSpPr>
        <p:spPr>
          <a:xfrm>
            <a:off x="1028700" y="3631958"/>
            <a:ext cx="5631256" cy="6361983"/>
          </a:xfrm>
          <a:prstGeom prst="rect">
            <a:avLst/>
          </a:prstGeom>
        </p:spPr>
        <p:txBody>
          <a:bodyPr lIns="0" tIns="0" rIns="0" bIns="0" rtlCol="0" anchor="t">
            <a:spAutoFit/>
          </a:bodyPr>
          <a:lstStyle/>
          <a:p>
            <a:pPr marL="786047" lvl="1" indent="-393023">
              <a:lnSpc>
                <a:spcPts val="5097"/>
              </a:lnSpc>
              <a:buFont typeface="Arial"/>
              <a:buChar char="•"/>
            </a:pPr>
            <a:r>
              <a:rPr lang="en-US" sz="3640">
                <a:solidFill>
                  <a:srgbClr val="F8F8F5"/>
                </a:solidFill>
                <a:latin typeface="Helvetica World"/>
              </a:rPr>
              <a:t>Keep competing graphics to a minimum</a:t>
            </a:r>
          </a:p>
          <a:p>
            <a:pPr>
              <a:lnSpc>
                <a:spcPts val="5097"/>
              </a:lnSpc>
            </a:pPr>
            <a:endParaRPr lang="en-US" sz="3640">
              <a:solidFill>
                <a:srgbClr val="F8F8F5"/>
              </a:solidFill>
              <a:latin typeface="Helvetica World"/>
            </a:endParaRPr>
          </a:p>
          <a:p>
            <a:pPr marL="786047" lvl="1" indent="-393023">
              <a:lnSpc>
                <a:spcPts val="5097"/>
              </a:lnSpc>
              <a:buFont typeface="Arial"/>
              <a:buChar char="•"/>
            </a:pPr>
            <a:r>
              <a:rPr lang="en-US" sz="3640">
                <a:solidFill>
                  <a:srgbClr val="F8F8F5"/>
                </a:solidFill>
                <a:latin typeface="Helvetica World"/>
              </a:rPr>
              <a:t>Arrange information in the way you want it to be read</a:t>
            </a:r>
          </a:p>
          <a:p>
            <a:pPr>
              <a:lnSpc>
                <a:spcPts val="5097"/>
              </a:lnSpc>
            </a:pPr>
            <a:endParaRPr lang="en-US" sz="3640">
              <a:solidFill>
                <a:srgbClr val="F8F8F5"/>
              </a:solidFill>
              <a:latin typeface="Helvetica World"/>
            </a:endParaRPr>
          </a:p>
          <a:p>
            <a:pPr marL="786047" lvl="1" indent="-393023">
              <a:lnSpc>
                <a:spcPts val="5097"/>
              </a:lnSpc>
              <a:buFont typeface="Arial"/>
              <a:buChar char="•"/>
            </a:pPr>
            <a:r>
              <a:rPr lang="en-US" sz="3640">
                <a:solidFill>
                  <a:srgbClr val="F8F8F5"/>
                </a:solidFill>
                <a:latin typeface="Helvetica World"/>
              </a:rPr>
              <a:t>Animations can be distracting</a:t>
            </a:r>
          </a:p>
          <a:p>
            <a:pPr>
              <a:lnSpc>
                <a:spcPts val="5097"/>
              </a:lnSpc>
            </a:pPr>
            <a:endParaRPr lang="en-US" sz="3640">
              <a:solidFill>
                <a:srgbClr val="F8F8F5"/>
              </a:solidFill>
              <a:latin typeface="Helvetica Wor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313635" cy="10287000"/>
            <a:chOff x="0" y="0"/>
            <a:chExt cx="1926225" cy="2709333"/>
          </a:xfrm>
        </p:grpSpPr>
        <p:sp>
          <p:nvSpPr>
            <p:cNvPr id="3" name="Freeform 3"/>
            <p:cNvSpPr/>
            <p:nvPr/>
          </p:nvSpPr>
          <p:spPr>
            <a:xfrm>
              <a:off x="0" y="0"/>
              <a:ext cx="1926225" cy="2709333"/>
            </a:xfrm>
            <a:custGeom>
              <a:avLst/>
              <a:gdLst/>
              <a:ahLst/>
              <a:cxnLst/>
              <a:rect l="l" t="t" r="r" b="b"/>
              <a:pathLst>
                <a:path w="1926225" h="2709333">
                  <a:moveTo>
                    <a:pt x="0" y="0"/>
                  </a:moveTo>
                  <a:lnTo>
                    <a:pt x="1926225" y="0"/>
                  </a:lnTo>
                  <a:lnTo>
                    <a:pt x="1926225" y="2709333"/>
                  </a:lnTo>
                  <a:lnTo>
                    <a:pt x="0" y="2709333"/>
                  </a:lnTo>
                  <a:close/>
                </a:path>
              </a:pathLst>
            </a:custGeom>
            <a:solidFill>
              <a:srgbClr val="253532"/>
            </a:solidFill>
          </p:spPr>
          <p:txBody>
            <a:bodyPr/>
            <a:lstStyle/>
            <a:p>
              <a:endParaRPr lang="en-US"/>
            </a:p>
          </p:txBody>
        </p:sp>
        <p:sp>
          <p:nvSpPr>
            <p:cNvPr id="4" name="TextBox 4"/>
            <p:cNvSpPr txBox="1"/>
            <p:nvPr/>
          </p:nvSpPr>
          <p:spPr>
            <a:xfrm>
              <a:off x="0" y="-38100"/>
              <a:ext cx="1926225" cy="2747433"/>
            </a:xfrm>
            <a:prstGeom prst="rect">
              <a:avLst/>
            </a:prstGeom>
          </p:spPr>
          <p:txBody>
            <a:bodyPr lIns="50800" tIns="50800" rIns="50800" bIns="50800" rtlCol="0" anchor="ctr"/>
            <a:lstStyle/>
            <a:p>
              <a:pPr algn="ctr">
                <a:lnSpc>
                  <a:spcPts val="3640"/>
                </a:lnSpc>
              </a:pPr>
              <a:endParaRPr/>
            </a:p>
          </p:txBody>
        </p:sp>
      </p:grpSp>
      <p:sp>
        <p:nvSpPr>
          <p:cNvPr id="5" name="Freeform 5" descr="The warning symbol; a white triangle outlined in red with a black exclamation point at the center"/>
          <p:cNvSpPr/>
          <p:nvPr/>
        </p:nvSpPr>
        <p:spPr>
          <a:xfrm>
            <a:off x="11867198" y="608377"/>
            <a:ext cx="1907956" cy="1699815"/>
          </a:xfrm>
          <a:custGeom>
            <a:avLst/>
            <a:gdLst/>
            <a:ahLst/>
            <a:cxnLst/>
            <a:rect l="l" t="t" r="r" b="b"/>
            <a:pathLst>
              <a:path w="1907956" h="1699815">
                <a:moveTo>
                  <a:pt x="0" y="0"/>
                </a:moveTo>
                <a:lnTo>
                  <a:pt x="1907956" y="0"/>
                </a:lnTo>
                <a:lnTo>
                  <a:pt x="1907956" y="1699816"/>
                </a:lnTo>
                <a:lnTo>
                  <a:pt x="0" y="16998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727511" y="709546"/>
            <a:ext cx="4509809" cy="2298408"/>
          </a:xfrm>
          <a:prstGeom prst="rect">
            <a:avLst/>
          </a:prstGeom>
        </p:spPr>
        <p:txBody>
          <a:bodyPr lIns="0" tIns="0" rIns="0" bIns="0" rtlCol="0" anchor="t">
            <a:spAutoFit/>
          </a:bodyPr>
          <a:lstStyle/>
          <a:p>
            <a:pPr>
              <a:lnSpc>
                <a:spcPts val="7771"/>
              </a:lnSpc>
            </a:pPr>
            <a:r>
              <a:rPr lang="en-US" sz="8932">
                <a:solidFill>
                  <a:srgbClr val="F8F8F5"/>
                </a:solidFill>
                <a:latin typeface="Helvetica World Bold Italics"/>
              </a:rPr>
              <a:t>Keep It Simple</a:t>
            </a:r>
          </a:p>
        </p:txBody>
      </p:sp>
      <p:sp>
        <p:nvSpPr>
          <p:cNvPr id="7" name="TextBox 7"/>
          <p:cNvSpPr txBox="1"/>
          <p:nvPr/>
        </p:nvSpPr>
        <p:spPr>
          <a:xfrm>
            <a:off x="1028700" y="3631958"/>
            <a:ext cx="5631256" cy="6361983"/>
          </a:xfrm>
          <a:prstGeom prst="rect">
            <a:avLst/>
          </a:prstGeom>
        </p:spPr>
        <p:txBody>
          <a:bodyPr lIns="0" tIns="0" rIns="0" bIns="0" rtlCol="0" anchor="t">
            <a:spAutoFit/>
          </a:bodyPr>
          <a:lstStyle/>
          <a:p>
            <a:pPr marL="786047" lvl="1" indent="-393023">
              <a:lnSpc>
                <a:spcPts val="5097"/>
              </a:lnSpc>
              <a:buFont typeface="Arial"/>
              <a:buChar char="•"/>
            </a:pPr>
            <a:r>
              <a:rPr lang="en-US" sz="3640">
                <a:solidFill>
                  <a:srgbClr val="F8F8F5"/>
                </a:solidFill>
                <a:latin typeface="Helvetica World"/>
              </a:rPr>
              <a:t>Keep competing graphics to a minimum</a:t>
            </a:r>
          </a:p>
          <a:p>
            <a:pPr>
              <a:lnSpc>
                <a:spcPts val="5097"/>
              </a:lnSpc>
            </a:pPr>
            <a:endParaRPr lang="en-US" sz="3640">
              <a:solidFill>
                <a:srgbClr val="F8F8F5"/>
              </a:solidFill>
              <a:latin typeface="Helvetica World"/>
            </a:endParaRPr>
          </a:p>
          <a:p>
            <a:pPr marL="786047" lvl="1" indent="-393023">
              <a:lnSpc>
                <a:spcPts val="5097"/>
              </a:lnSpc>
              <a:buFont typeface="Arial"/>
              <a:buChar char="•"/>
            </a:pPr>
            <a:r>
              <a:rPr lang="en-US" sz="3640">
                <a:solidFill>
                  <a:srgbClr val="F8F8F5"/>
                </a:solidFill>
                <a:latin typeface="Helvetica World"/>
              </a:rPr>
              <a:t>Arrange information in the way you want it to be read</a:t>
            </a:r>
          </a:p>
          <a:p>
            <a:pPr>
              <a:lnSpc>
                <a:spcPts val="5097"/>
              </a:lnSpc>
            </a:pPr>
            <a:endParaRPr lang="en-US" sz="3640">
              <a:solidFill>
                <a:srgbClr val="F8F8F5"/>
              </a:solidFill>
              <a:latin typeface="Helvetica World"/>
            </a:endParaRPr>
          </a:p>
          <a:p>
            <a:pPr marL="786047" lvl="1" indent="-393023">
              <a:lnSpc>
                <a:spcPts val="5097"/>
              </a:lnSpc>
              <a:buFont typeface="Arial"/>
              <a:buChar char="•"/>
            </a:pPr>
            <a:r>
              <a:rPr lang="en-US" sz="3640">
                <a:solidFill>
                  <a:srgbClr val="F8F8F5"/>
                </a:solidFill>
                <a:latin typeface="Helvetica World"/>
              </a:rPr>
              <a:t>Animations can be distracting</a:t>
            </a:r>
          </a:p>
          <a:p>
            <a:pPr>
              <a:lnSpc>
                <a:spcPts val="5097"/>
              </a:lnSpc>
            </a:pPr>
            <a:endParaRPr lang="en-US" sz="3640">
              <a:solidFill>
                <a:srgbClr val="F8F8F5"/>
              </a:solidFill>
              <a:latin typeface="Helvetica World"/>
            </a:endParaRPr>
          </a:p>
        </p:txBody>
      </p:sp>
      <p:sp>
        <p:nvSpPr>
          <p:cNvPr id="8" name="TextBox 8"/>
          <p:cNvSpPr txBox="1"/>
          <p:nvPr/>
        </p:nvSpPr>
        <p:spPr>
          <a:xfrm>
            <a:off x="10413137" y="2212943"/>
            <a:ext cx="4816078" cy="963295"/>
          </a:xfrm>
          <a:prstGeom prst="rect">
            <a:avLst/>
          </a:prstGeom>
        </p:spPr>
        <p:txBody>
          <a:bodyPr lIns="0" tIns="0" rIns="0" bIns="0" rtlCol="0" anchor="t">
            <a:spAutoFit/>
          </a:bodyPr>
          <a:lstStyle/>
          <a:p>
            <a:pPr algn="ctr">
              <a:lnSpc>
                <a:spcPts val="7279"/>
              </a:lnSpc>
            </a:pPr>
            <a:r>
              <a:rPr lang="en-US" sz="5199">
                <a:solidFill>
                  <a:srgbClr val="CC0000"/>
                </a:solidFill>
                <a:latin typeface="Helvetica World Bold"/>
              </a:rPr>
              <a:t>Keep It Simple!</a:t>
            </a:r>
          </a:p>
        </p:txBody>
      </p:sp>
      <p:sp>
        <p:nvSpPr>
          <p:cNvPr id="9" name="TextBox 9"/>
          <p:cNvSpPr txBox="1"/>
          <p:nvPr/>
        </p:nvSpPr>
        <p:spPr>
          <a:xfrm>
            <a:off x="8473162" y="3995269"/>
            <a:ext cx="8968436" cy="4180840"/>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000000"/>
                </a:solidFill>
                <a:latin typeface="Helvetica World"/>
              </a:rPr>
              <a:t>This slide is easier to read and follow</a:t>
            </a:r>
          </a:p>
          <a:p>
            <a:pPr>
              <a:lnSpc>
                <a:spcPts val="4759"/>
              </a:lnSpc>
            </a:pPr>
            <a:endParaRPr lang="en-US" sz="3399">
              <a:solidFill>
                <a:srgbClr val="000000"/>
              </a:solidFill>
              <a:latin typeface="Helvetica World"/>
            </a:endParaRPr>
          </a:p>
          <a:p>
            <a:pPr marL="734059" lvl="1" indent="-367030">
              <a:lnSpc>
                <a:spcPts val="4759"/>
              </a:lnSpc>
              <a:buFont typeface="Arial"/>
              <a:buChar char="•"/>
            </a:pPr>
            <a:r>
              <a:rPr lang="en-US" sz="3399">
                <a:solidFill>
                  <a:srgbClr val="000000"/>
                </a:solidFill>
                <a:latin typeface="Helvetica World"/>
              </a:rPr>
              <a:t>The eye is drawn to the red text and graphic at the top of the page and then reads down</a:t>
            </a:r>
          </a:p>
          <a:p>
            <a:pPr>
              <a:lnSpc>
                <a:spcPts val="4759"/>
              </a:lnSpc>
            </a:pPr>
            <a:endParaRPr lang="en-US" sz="3399">
              <a:solidFill>
                <a:srgbClr val="000000"/>
              </a:solidFill>
              <a:latin typeface="Helvetica World"/>
            </a:endParaRPr>
          </a:p>
          <a:p>
            <a:pPr marL="734059" lvl="1" indent="-367030">
              <a:lnSpc>
                <a:spcPts val="4759"/>
              </a:lnSpc>
              <a:buFont typeface="Arial"/>
              <a:buChar char="•"/>
            </a:pPr>
            <a:r>
              <a:rPr lang="en-US" sz="3399">
                <a:solidFill>
                  <a:srgbClr val="000000"/>
                </a:solidFill>
                <a:latin typeface="Helvetica World"/>
              </a:rPr>
              <a:t>Text and graphics have more room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313635" cy="10287000"/>
            <a:chOff x="0" y="0"/>
            <a:chExt cx="1926225" cy="2709333"/>
          </a:xfrm>
        </p:grpSpPr>
        <p:sp>
          <p:nvSpPr>
            <p:cNvPr id="3" name="Freeform 3"/>
            <p:cNvSpPr/>
            <p:nvPr/>
          </p:nvSpPr>
          <p:spPr>
            <a:xfrm>
              <a:off x="0" y="0"/>
              <a:ext cx="1926225" cy="2709333"/>
            </a:xfrm>
            <a:custGeom>
              <a:avLst/>
              <a:gdLst/>
              <a:ahLst/>
              <a:cxnLst/>
              <a:rect l="l" t="t" r="r" b="b"/>
              <a:pathLst>
                <a:path w="1926225" h="2709333">
                  <a:moveTo>
                    <a:pt x="0" y="0"/>
                  </a:moveTo>
                  <a:lnTo>
                    <a:pt x="1926225" y="0"/>
                  </a:lnTo>
                  <a:lnTo>
                    <a:pt x="1926225" y="2709333"/>
                  </a:lnTo>
                  <a:lnTo>
                    <a:pt x="0" y="2709333"/>
                  </a:lnTo>
                  <a:close/>
                </a:path>
              </a:pathLst>
            </a:custGeom>
            <a:solidFill>
              <a:srgbClr val="253532"/>
            </a:solidFill>
          </p:spPr>
          <p:txBody>
            <a:bodyPr/>
            <a:lstStyle/>
            <a:p>
              <a:endParaRPr lang="en-US"/>
            </a:p>
          </p:txBody>
        </p:sp>
        <p:sp>
          <p:nvSpPr>
            <p:cNvPr id="4" name="TextBox 4"/>
            <p:cNvSpPr txBox="1"/>
            <p:nvPr/>
          </p:nvSpPr>
          <p:spPr>
            <a:xfrm>
              <a:off x="0" y="-38100"/>
              <a:ext cx="1926225" cy="2747433"/>
            </a:xfrm>
            <a:prstGeom prst="rect">
              <a:avLst/>
            </a:prstGeom>
          </p:spPr>
          <p:txBody>
            <a:bodyPr lIns="50800" tIns="50800" rIns="50800" bIns="50800" rtlCol="0" anchor="ctr"/>
            <a:lstStyle/>
            <a:p>
              <a:pPr algn="ctr">
                <a:lnSpc>
                  <a:spcPts val="3640"/>
                </a:lnSpc>
              </a:pPr>
              <a:endParaRPr/>
            </a:p>
          </p:txBody>
        </p:sp>
      </p:grpSp>
      <p:sp>
        <p:nvSpPr>
          <p:cNvPr id="5" name="Freeform 5" descr="A screen shot of a YouTube video featuring David. He wears a black shirt and hat and stands against a white backdrop."/>
          <p:cNvSpPr/>
          <p:nvPr/>
        </p:nvSpPr>
        <p:spPr>
          <a:xfrm>
            <a:off x="7603200" y="1671100"/>
            <a:ext cx="10429124" cy="5915812"/>
          </a:xfrm>
          <a:custGeom>
            <a:avLst/>
            <a:gdLst/>
            <a:ahLst/>
            <a:cxnLst/>
            <a:rect l="l" t="t" r="r" b="b"/>
            <a:pathLst>
              <a:path w="10429124" h="5915812">
                <a:moveTo>
                  <a:pt x="0" y="0"/>
                </a:moveTo>
                <a:lnTo>
                  <a:pt x="10429124" y="0"/>
                </a:lnTo>
                <a:lnTo>
                  <a:pt x="10429124" y="5915812"/>
                </a:lnTo>
                <a:lnTo>
                  <a:pt x="0" y="5915812"/>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727511" y="680971"/>
            <a:ext cx="4509809" cy="2369150"/>
          </a:xfrm>
          <a:prstGeom prst="rect">
            <a:avLst/>
          </a:prstGeom>
        </p:spPr>
        <p:txBody>
          <a:bodyPr lIns="0" tIns="0" rIns="0" bIns="0" rtlCol="0" anchor="t">
            <a:spAutoFit/>
          </a:bodyPr>
          <a:lstStyle/>
          <a:p>
            <a:pPr>
              <a:lnSpc>
                <a:spcPts val="8039"/>
              </a:lnSpc>
            </a:pPr>
            <a:r>
              <a:rPr lang="en-US" sz="8932">
                <a:solidFill>
                  <a:srgbClr val="F8F8F5"/>
                </a:solidFill>
                <a:latin typeface="Helvetica World Bold Italics"/>
              </a:rPr>
              <a:t>Audio </a:t>
            </a:r>
          </a:p>
          <a:p>
            <a:pPr>
              <a:lnSpc>
                <a:spcPts val="8039"/>
              </a:lnSpc>
            </a:pPr>
            <a:r>
              <a:rPr lang="en-US" sz="8932">
                <a:solidFill>
                  <a:srgbClr val="F8F8F5"/>
                </a:solidFill>
                <a:latin typeface="Helvetica World Bold Italics"/>
              </a:rPr>
              <a:t>&amp; Video</a:t>
            </a:r>
          </a:p>
        </p:txBody>
      </p:sp>
      <p:sp>
        <p:nvSpPr>
          <p:cNvPr id="7" name="TextBox 7"/>
          <p:cNvSpPr txBox="1"/>
          <p:nvPr/>
        </p:nvSpPr>
        <p:spPr>
          <a:xfrm>
            <a:off x="1252503" y="3812532"/>
            <a:ext cx="5176596" cy="4872681"/>
          </a:xfrm>
          <a:prstGeom prst="rect">
            <a:avLst/>
          </a:prstGeom>
        </p:spPr>
        <p:txBody>
          <a:bodyPr lIns="0" tIns="0" rIns="0" bIns="0" rtlCol="0" anchor="t">
            <a:spAutoFit/>
          </a:bodyPr>
          <a:lstStyle/>
          <a:p>
            <a:pPr marL="752876" lvl="1" indent="-376438">
              <a:lnSpc>
                <a:spcPts val="4882"/>
              </a:lnSpc>
              <a:buFont typeface="Arial"/>
              <a:buChar char="•"/>
            </a:pPr>
            <a:r>
              <a:rPr lang="en-US" sz="3487">
                <a:solidFill>
                  <a:srgbClr val="F8F8F5"/>
                </a:solidFill>
                <a:latin typeface="Helvetica World"/>
              </a:rPr>
              <a:t>Make sure embedded video and audio have captions or provide a transcript</a:t>
            </a:r>
          </a:p>
          <a:p>
            <a:pPr>
              <a:lnSpc>
                <a:spcPts val="4882"/>
              </a:lnSpc>
            </a:pPr>
            <a:endParaRPr lang="en-US" sz="3487">
              <a:solidFill>
                <a:srgbClr val="F8F8F5"/>
              </a:solidFill>
              <a:latin typeface="Helvetica World"/>
            </a:endParaRPr>
          </a:p>
          <a:p>
            <a:pPr marL="752876" lvl="1" indent="-376438">
              <a:lnSpc>
                <a:spcPts val="4882"/>
              </a:lnSpc>
              <a:buFont typeface="Arial"/>
              <a:buChar char="•"/>
            </a:pPr>
            <a:r>
              <a:rPr lang="en-US" sz="3487">
                <a:solidFill>
                  <a:srgbClr val="F8F8F5"/>
                </a:solidFill>
                <a:latin typeface="Helvetica World"/>
              </a:rPr>
              <a:t>Provide a visual description of the video</a:t>
            </a:r>
          </a:p>
        </p:txBody>
      </p:sp>
      <p:sp>
        <p:nvSpPr>
          <p:cNvPr id="8" name="TextBox 8"/>
          <p:cNvSpPr txBox="1"/>
          <p:nvPr/>
        </p:nvSpPr>
        <p:spPr>
          <a:xfrm>
            <a:off x="8095670" y="8006715"/>
            <a:ext cx="9444184" cy="1109455"/>
          </a:xfrm>
          <a:prstGeom prst="rect">
            <a:avLst/>
          </a:prstGeom>
        </p:spPr>
        <p:txBody>
          <a:bodyPr lIns="0" tIns="0" rIns="0" bIns="0" rtlCol="0" anchor="t">
            <a:spAutoFit/>
          </a:bodyPr>
          <a:lstStyle/>
          <a:p>
            <a:pPr>
              <a:lnSpc>
                <a:spcPts val="4435"/>
              </a:lnSpc>
            </a:pPr>
            <a:r>
              <a:rPr lang="en-US" sz="3168">
                <a:solidFill>
                  <a:srgbClr val="253532"/>
                </a:solidFill>
                <a:latin typeface="Canva Sans"/>
              </a:rPr>
              <a:t>Video description: David wears a black shirt and hat and stands in front of a white background.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53532"/>
        </a:solidFill>
        <a:effectLst/>
      </p:bgPr>
    </p:bg>
    <p:spTree>
      <p:nvGrpSpPr>
        <p:cNvPr id="1" name=""/>
        <p:cNvGrpSpPr/>
        <p:nvPr/>
      </p:nvGrpSpPr>
      <p:grpSpPr>
        <a:xfrm>
          <a:off x="0" y="0"/>
          <a:ext cx="0" cy="0"/>
          <a:chOff x="0" y="0"/>
          <a:chExt cx="0" cy="0"/>
        </a:xfrm>
      </p:grpSpPr>
      <p:sp>
        <p:nvSpPr>
          <p:cNvPr id="2" name="TextBox 2"/>
          <p:cNvSpPr txBox="1"/>
          <p:nvPr/>
        </p:nvSpPr>
        <p:spPr>
          <a:xfrm>
            <a:off x="1028700" y="936625"/>
            <a:ext cx="13190749" cy="3143250"/>
          </a:xfrm>
          <a:prstGeom prst="rect">
            <a:avLst/>
          </a:prstGeom>
        </p:spPr>
        <p:txBody>
          <a:bodyPr lIns="0" tIns="0" rIns="0" bIns="0" rtlCol="0" anchor="t">
            <a:spAutoFit/>
          </a:bodyPr>
          <a:lstStyle/>
          <a:p>
            <a:pPr>
              <a:lnSpc>
                <a:spcPts val="12599"/>
              </a:lnSpc>
            </a:pPr>
            <a:r>
              <a:rPr lang="en-US" sz="9000">
                <a:solidFill>
                  <a:srgbClr val="F8F8F5"/>
                </a:solidFill>
                <a:latin typeface="Open Sauce Bold"/>
              </a:rPr>
              <a:t>Slide Accessibility: </a:t>
            </a:r>
          </a:p>
          <a:p>
            <a:pPr marL="0" lvl="0" indent="0">
              <a:lnSpc>
                <a:spcPts val="12599"/>
              </a:lnSpc>
            </a:pPr>
            <a:r>
              <a:rPr lang="en-US" sz="9000">
                <a:solidFill>
                  <a:srgbClr val="F8F8F5"/>
                </a:solidFill>
                <a:latin typeface="Open Sauce"/>
              </a:rPr>
              <a:t>Sharing Slides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sp>
        <p:nvSpPr>
          <p:cNvPr id="2" name="TextBox 2"/>
          <p:cNvSpPr txBox="1"/>
          <p:nvPr/>
        </p:nvSpPr>
        <p:spPr>
          <a:xfrm>
            <a:off x="2767555" y="2439973"/>
            <a:ext cx="12470756" cy="6818327"/>
          </a:xfrm>
          <a:prstGeom prst="rect">
            <a:avLst/>
          </a:prstGeom>
        </p:spPr>
        <p:txBody>
          <a:bodyPr lIns="0" tIns="0" rIns="0" bIns="0" rtlCol="0" anchor="t">
            <a:spAutoFit/>
          </a:bodyPr>
          <a:lstStyle/>
          <a:p>
            <a:pPr>
              <a:lnSpc>
                <a:spcPts val="5321"/>
              </a:lnSpc>
            </a:pPr>
            <a:endParaRPr/>
          </a:p>
          <a:p>
            <a:pPr marL="990389" lvl="1" indent="-495194">
              <a:lnSpc>
                <a:spcPts val="7018"/>
              </a:lnSpc>
              <a:buFont typeface="Arial"/>
              <a:buChar char="•"/>
            </a:pPr>
            <a:r>
              <a:rPr lang="en-US" sz="4587">
                <a:solidFill>
                  <a:srgbClr val="253532"/>
                </a:solidFill>
                <a:latin typeface="Helvetica World"/>
              </a:rPr>
              <a:t>Different disabilities, different access needs</a:t>
            </a:r>
          </a:p>
          <a:p>
            <a:pPr>
              <a:lnSpc>
                <a:spcPts val="7018"/>
              </a:lnSpc>
            </a:pPr>
            <a:endParaRPr lang="en-US" sz="4587">
              <a:solidFill>
                <a:srgbClr val="253532"/>
              </a:solidFill>
              <a:latin typeface="Helvetica World"/>
            </a:endParaRPr>
          </a:p>
          <a:p>
            <a:pPr marL="990389" lvl="1" indent="-495194">
              <a:lnSpc>
                <a:spcPts val="7018"/>
              </a:lnSpc>
              <a:buFont typeface="Arial"/>
              <a:buChar char="•"/>
            </a:pPr>
            <a:r>
              <a:rPr lang="en-US" sz="4587">
                <a:solidFill>
                  <a:srgbClr val="253532"/>
                </a:solidFill>
                <a:latin typeface="Helvetica World"/>
              </a:rPr>
              <a:t>Plan ahead, ask ahead: accessibility shouldn’t be an after thought</a:t>
            </a:r>
          </a:p>
          <a:p>
            <a:pPr>
              <a:lnSpc>
                <a:spcPts val="7018"/>
              </a:lnSpc>
            </a:pPr>
            <a:endParaRPr lang="en-US" sz="4587">
              <a:solidFill>
                <a:srgbClr val="253532"/>
              </a:solidFill>
              <a:latin typeface="Helvetica World"/>
            </a:endParaRPr>
          </a:p>
          <a:p>
            <a:pPr>
              <a:lnSpc>
                <a:spcPts val="7018"/>
              </a:lnSpc>
            </a:pPr>
            <a:endParaRPr lang="en-US" sz="4587">
              <a:solidFill>
                <a:srgbClr val="253532"/>
              </a:solidFill>
              <a:latin typeface="Helvetica World"/>
            </a:endParaRPr>
          </a:p>
          <a:p>
            <a:pPr>
              <a:lnSpc>
                <a:spcPts val="7018"/>
              </a:lnSpc>
            </a:pPr>
            <a:endParaRPr lang="en-US" sz="4587">
              <a:solidFill>
                <a:srgbClr val="253532"/>
              </a:solidFill>
              <a:latin typeface="Helvetica World"/>
            </a:endParaRPr>
          </a:p>
        </p:txBody>
      </p:sp>
      <p:sp>
        <p:nvSpPr>
          <p:cNvPr id="3" name="TextBox 3"/>
          <p:cNvSpPr txBox="1"/>
          <p:nvPr/>
        </p:nvSpPr>
        <p:spPr>
          <a:xfrm>
            <a:off x="2767555" y="1098377"/>
            <a:ext cx="12470756" cy="887095"/>
          </a:xfrm>
          <a:prstGeom prst="rect">
            <a:avLst/>
          </a:prstGeom>
        </p:spPr>
        <p:txBody>
          <a:bodyPr lIns="0" tIns="0" rIns="0" bIns="0" rtlCol="0" anchor="t">
            <a:spAutoFit/>
          </a:bodyPr>
          <a:lstStyle/>
          <a:p>
            <a:pPr algn="ctr">
              <a:lnSpc>
                <a:spcPts val="7279"/>
              </a:lnSpc>
            </a:pPr>
            <a:r>
              <a:rPr lang="en-US" sz="5199">
                <a:solidFill>
                  <a:srgbClr val="253532"/>
                </a:solidFill>
                <a:latin typeface="Canva Sans Bold"/>
              </a:rPr>
              <a:t>Important things to keep in mind: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313635" cy="10287000"/>
            <a:chOff x="0" y="0"/>
            <a:chExt cx="1926225" cy="2709333"/>
          </a:xfrm>
        </p:grpSpPr>
        <p:sp>
          <p:nvSpPr>
            <p:cNvPr id="3" name="Freeform 3"/>
            <p:cNvSpPr/>
            <p:nvPr/>
          </p:nvSpPr>
          <p:spPr>
            <a:xfrm>
              <a:off x="0" y="0"/>
              <a:ext cx="1926225" cy="2709333"/>
            </a:xfrm>
            <a:custGeom>
              <a:avLst/>
              <a:gdLst/>
              <a:ahLst/>
              <a:cxnLst/>
              <a:rect l="l" t="t" r="r" b="b"/>
              <a:pathLst>
                <a:path w="1926225" h="2709333">
                  <a:moveTo>
                    <a:pt x="0" y="0"/>
                  </a:moveTo>
                  <a:lnTo>
                    <a:pt x="1926225" y="0"/>
                  </a:lnTo>
                  <a:lnTo>
                    <a:pt x="1926225" y="2709333"/>
                  </a:lnTo>
                  <a:lnTo>
                    <a:pt x="0" y="2709333"/>
                  </a:lnTo>
                  <a:close/>
                </a:path>
              </a:pathLst>
            </a:custGeom>
            <a:solidFill>
              <a:srgbClr val="253532"/>
            </a:solidFill>
          </p:spPr>
          <p:txBody>
            <a:bodyPr/>
            <a:lstStyle/>
            <a:p>
              <a:endParaRPr lang="en-US"/>
            </a:p>
          </p:txBody>
        </p:sp>
        <p:sp>
          <p:nvSpPr>
            <p:cNvPr id="4" name="TextBox 4"/>
            <p:cNvSpPr txBox="1"/>
            <p:nvPr/>
          </p:nvSpPr>
          <p:spPr>
            <a:xfrm>
              <a:off x="0" y="-38100"/>
              <a:ext cx="1926225" cy="2747433"/>
            </a:xfrm>
            <a:prstGeom prst="rect">
              <a:avLst/>
            </a:prstGeom>
          </p:spPr>
          <p:txBody>
            <a:bodyPr lIns="50800" tIns="50800" rIns="50800" bIns="50800" rtlCol="0" anchor="ctr"/>
            <a:lstStyle/>
            <a:p>
              <a:pPr algn="ctr">
                <a:lnSpc>
                  <a:spcPts val="3640"/>
                </a:lnSpc>
              </a:pPr>
              <a:endParaRPr/>
            </a:p>
          </p:txBody>
        </p:sp>
      </p:grpSp>
      <p:sp>
        <p:nvSpPr>
          <p:cNvPr id="5" name="Freeform 5" descr="The symbol for ASL interpreters"/>
          <p:cNvSpPr/>
          <p:nvPr/>
        </p:nvSpPr>
        <p:spPr>
          <a:xfrm>
            <a:off x="9402532" y="1941139"/>
            <a:ext cx="7035441" cy="5970671"/>
          </a:xfrm>
          <a:custGeom>
            <a:avLst/>
            <a:gdLst/>
            <a:ahLst/>
            <a:cxnLst/>
            <a:rect l="l" t="t" r="r" b="b"/>
            <a:pathLst>
              <a:path w="7035441" h="5970671">
                <a:moveTo>
                  <a:pt x="0" y="0"/>
                </a:moveTo>
                <a:lnTo>
                  <a:pt x="7035440" y="0"/>
                </a:lnTo>
                <a:lnTo>
                  <a:pt x="7035440" y="5970670"/>
                </a:lnTo>
                <a:lnTo>
                  <a:pt x="0" y="5970670"/>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028700" y="3897067"/>
            <a:ext cx="5393622" cy="3649036"/>
          </a:xfrm>
          <a:prstGeom prst="rect">
            <a:avLst/>
          </a:prstGeom>
        </p:spPr>
        <p:txBody>
          <a:bodyPr lIns="0" tIns="0" rIns="0" bIns="0" rtlCol="0" anchor="t">
            <a:spAutoFit/>
          </a:bodyPr>
          <a:lstStyle/>
          <a:p>
            <a:pPr marL="752876" lvl="1" indent="-376438">
              <a:lnSpc>
                <a:spcPts val="4882"/>
              </a:lnSpc>
              <a:buFont typeface="Arial"/>
              <a:buChar char="•"/>
            </a:pPr>
            <a:r>
              <a:rPr lang="en-US" sz="3487" dirty="0">
                <a:solidFill>
                  <a:srgbClr val="F8F8F5"/>
                </a:solidFill>
                <a:latin typeface="Helvetica World"/>
              </a:rPr>
              <a:t>Plan to send slides to interpreters in advance</a:t>
            </a:r>
          </a:p>
          <a:p>
            <a:pPr>
              <a:lnSpc>
                <a:spcPts val="4882"/>
              </a:lnSpc>
            </a:pPr>
            <a:endParaRPr lang="en-US" sz="3487" dirty="0">
              <a:solidFill>
                <a:srgbClr val="F8F8F5"/>
              </a:solidFill>
              <a:latin typeface="Helvetica World"/>
            </a:endParaRPr>
          </a:p>
          <a:p>
            <a:pPr marL="752876" lvl="1" indent="-376438">
              <a:lnSpc>
                <a:spcPts val="4882"/>
              </a:lnSpc>
              <a:buFont typeface="Arial"/>
              <a:buChar char="•"/>
            </a:pPr>
            <a:r>
              <a:rPr lang="en-US" sz="3487" dirty="0">
                <a:solidFill>
                  <a:srgbClr val="F8F8F5"/>
                </a:solidFill>
                <a:latin typeface="Helvetica World"/>
              </a:rPr>
              <a:t>Provide slides before presentation for audience members</a:t>
            </a:r>
          </a:p>
        </p:txBody>
      </p:sp>
      <p:sp>
        <p:nvSpPr>
          <p:cNvPr id="7" name="TextBox 7"/>
          <p:cNvSpPr txBox="1"/>
          <p:nvPr/>
        </p:nvSpPr>
        <p:spPr>
          <a:xfrm>
            <a:off x="727511" y="709546"/>
            <a:ext cx="4509809" cy="2298408"/>
          </a:xfrm>
          <a:prstGeom prst="rect">
            <a:avLst/>
          </a:prstGeom>
        </p:spPr>
        <p:txBody>
          <a:bodyPr lIns="0" tIns="0" rIns="0" bIns="0" rtlCol="0" anchor="t">
            <a:spAutoFit/>
          </a:bodyPr>
          <a:lstStyle/>
          <a:p>
            <a:pPr>
              <a:lnSpc>
                <a:spcPts val="7771"/>
              </a:lnSpc>
            </a:pPr>
            <a:r>
              <a:rPr lang="en-US" sz="8932" dirty="0">
                <a:solidFill>
                  <a:srgbClr val="F8F8F5"/>
                </a:solidFill>
                <a:latin typeface="Helvetica World Bold Italics"/>
              </a:rPr>
              <a:t>Share Ahead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313635" cy="10287000"/>
            <a:chOff x="0" y="0"/>
            <a:chExt cx="1926225" cy="2709333"/>
          </a:xfrm>
        </p:grpSpPr>
        <p:sp>
          <p:nvSpPr>
            <p:cNvPr id="3" name="Freeform 3"/>
            <p:cNvSpPr/>
            <p:nvPr/>
          </p:nvSpPr>
          <p:spPr>
            <a:xfrm>
              <a:off x="0" y="0"/>
              <a:ext cx="1926225" cy="2709333"/>
            </a:xfrm>
            <a:custGeom>
              <a:avLst/>
              <a:gdLst/>
              <a:ahLst/>
              <a:cxnLst/>
              <a:rect l="l" t="t" r="r" b="b"/>
              <a:pathLst>
                <a:path w="1926225" h="2709333">
                  <a:moveTo>
                    <a:pt x="0" y="0"/>
                  </a:moveTo>
                  <a:lnTo>
                    <a:pt x="1926225" y="0"/>
                  </a:lnTo>
                  <a:lnTo>
                    <a:pt x="1926225" y="2709333"/>
                  </a:lnTo>
                  <a:lnTo>
                    <a:pt x="0" y="2709333"/>
                  </a:lnTo>
                  <a:close/>
                </a:path>
              </a:pathLst>
            </a:custGeom>
            <a:solidFill>
              <a:srgbClr val="253532"/>
            </a:solidFill>
          </p:spPr>
          <p:txBody>
            <a:bodyPr/>
            <a:lstStyle/>
            <a:p>
              <a:endParaRPr lang="en-US"/>
            </a:p>
          </p:txBody>
        </p:sp>
        <p:sp>
          <p:nvSpPr>
            <p:cNvPr id="4" name="TextBox 4"/>
            <p:cNvSpPr txBox="1"/>
            <p:nvPr/>
          </p:nvSpPr>
          <p:spPr>
            <a:xfrm>
              <a:off x="0" y="-38100"/>
              <a:ext cx="1926225" cy="2747433"/>
            </a:xfrm>
            <a:prstGeom prst="rect">
              <a:avLst/>
            </a:prstGeom>
          </p:spPr>
          <p:txBody>
            <a:bodyPr lIns="50800" tIns="50800" rIns="50800" bIns="50800" rtlCol="0" anchor="ctr"/>
            <a:lstStyle/>
            <a:p>
              <a:pPr algn="ctr">
                <a:lnSpc>
                  <a:spcPts val="3640"/>
                </a:lnSpc>
              </a:pPr>
              <a:endParaRPr/>
            </a:p>
          </p:txBody>
        </p:sp>
      </p:grpSp>
      <p:sp>
        <p:nvSpPr>
          <p:cNvPr id="5" name="Freeform 5" descr="A tiny black puppy winking one eye"/>
          <p:cNvSpPr/>
          <p:nvPr/>
        </p:nvSpPr>
        <p:spPr>
          <a:xfrm>
            <a:off x="9491326" y="423796"/>
            <a:ext cx="6570310" cy="9363862"/>
          </a:xfrm>
          <a:custGeom>
            <a:avLst/>
            <a:gdLst/>
            <a:ahLst/>
            <a:cxnLst/>
            <a:rect l="l" t="t" r="r" b="b"/>
            <a:pathLst>
              <a:path w="6570310" h="9363862">
                <a:moveTo>
                  <a:pt x="0" y="0"/>
                </a:moveTo>
                <a:lnTo>
                  <a:pt x="6570310" y="0"/>
                </a:lnTo>
                <a:lnTo>
                  <a:pt x="6570310" y="9363862"/>
                </a:lnTo>
                <a:lnTo>
                  <a:pt x="0" y="9363862"/>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113673" y="3327410"/>
            <a:ext cx="5393622" cy="6250044"/>
          </a:xfrm>
          <a:prstGeom prst="rect">
            <a:avLst/>
          </a:prstGeom>
        </p:spPr>
        <p:txBody>
          <a:bodyPr lIns="0" tIns="0" rIns="0" bIns="0" rtlCol="0" anchor="t">
            <a:spAutoFit/>
          </a:bodyPr>
          <a:lstStyle/>
          <a:p>
            <a:pPr>
              <a:lnSpc>
                <a:spcPts val="4882"/>
              </a:lnSpc>
            </a:pPr>
            <a:r>
              <a:rPr lang="en-US" sz="3487" dirty="0">
                <a:solidFill>
                  <a:srgbClr val="F8F8F5"/>
                </a:solidFill>
                <a:latin typeface="Helvetica World"/>
              </a:rPr>
              <a:t>Prepare slide files for screen readers:</a:t>
            </a:r>
          </a:p>
          <a:p>
            <a:pPr>
              <a:lnSpc>
                <a:spcPts val="4882"/>
              </a:lnSpc>
            </a:pPr>
            <a:endParaRPr lang="en-US" sz="3487" dirty="0">
              <a:solidFill>
                <a:srgbClr val="F8F8F5"/>
              </a:solidFill>
              <a:latin typeface="Helvetica World"/>
            </a:endParaRPr>
          </a:p>
          <a:p>
            <a:pPr marL="752876" lvl="1" indent="-376438">
              <a:lnSpc>
                <a:spcPts val="4882"/>
              </a:lnSpc>
              <a:buFont typeface="Arial"/>
              <a:buChar char="•"/>
            </a:pPr>
            <a:r>
              <a:rPr lang="en-US" sz="3487" dirty="0">
                <a:solidFill>
                  <a:srgbClr val="F8F8F5"/>
                </a:solidFill>
                <a:latin typeface="Helvetica World"/>
              </a:rPr>
              <a:t>Include alt text for all images</a:t>
            </a:r>
          </a:p>
          <a:p>
            <a:pPr>
              <a:lnSpc>
                <a:spcPts val="4882"/>
              </a:lnSpc>
            </a:pPr>
            <a:endParaRPr lang="en-US" sz="3487" dirty="0">
              <a:solidFill>
                <a:srgbClr val="F8F8F5"/>
              </a:solidFill>
              <a:latin typeface="Helvetica World"/>
            </a:endParaRPr>
          </a:p>
          <a:p>
            <a:pPr marL="752876" lvl="1" indent="-376438">
              <a:lnSpc>
                <a:spcPts val="4882"/>
              </a:lnSpc>
              <a:buFont typeface="Arial"/>
              <a:buChar char="•"/>
            </a:pPr>
            <a:r>
              <a:rPr lang="en-US" sz="3487" dirty="0">
                <a:solidFill>
                  <a:srgbClr val="F8F8F5"/>
                </a:solidFill>
                <a:latin typeface="Helvetica World"/>
              </a:rPr>
              <a:t>Arrange information in the order it should be read (using selection pane in PowerPoint)</a:t>
            </a:r>
          </a:p>
        </p:txBody>
      </p:sp>
      <p:sp>
        <p:nvSpPr>
          <p:cNvPr id="7" name="TextBox 7"/>
          <p:cNvSpPr txBox="1"/>
          <p:nvPr/>
        </p:nvSpPr>
        <p:spPr>
          <a:xfrm>
            <a:off x="727511" y="709546"/>
            <a:ext cx="6165946" cy="2298408"/>
          </a:xfrm>
          <a:prstGeom prst="rect">
            <a:avLst/>
          </a:prstGeom>
        </p:spPr>
        <p:txBody>
          <a:bodyPr lIns="0" tIns="0" rIns="0" bIns="0" rtlCol="0" anchor="t">
            <a:spAutoFit/>
          </a:bodyPr>
          <a:lstStyle/>
          <a:p>
            <a:pPr>
              <a:lnSpc>
                <a:spcPts val="7771"/>
              </a:lnSpc>
            </a:pPr>
            <a:r>
              <a:rPr lang="en-US" sz="8932" dirty="0">
                <a:solidFill>
                  <a:srgbClr val="F8F8F5"/>
                </a:solidFill>
                <a:latin typeface="Helvetica World Bold Italics"/>
              </a:rPr>
              <a:t>File</a:t>
            </a:r>
          </a:p>
          <a:p>
            <a:pPr>
              <a:lnSpc>
                <a:spcPts val="7771"/>
              </a:lnSpc>
            </a:pPr>
            <a:r>
              <a:rPr lang="en-US" sz="8932" dirty="0">
                <a:solidFill>
                  <a:srgbClr val="F8F8F5"/>
                </a:solidFill>
                <a:latin typeface="Helvetica World Bold Italics"/>
              </a:rPr>
              <a:t>Formatting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53532"/>
        </a:solidFill>
        <a:effectLst/>
      </p:bgPr>
    </p:bg>
    <p:spTree>
      <p:nvGrpSpPr>
        <p:cNvPr id="1" name=""/>
        <p:cNvGrpSpPr/>
        <p:nvPr/>
      </p:nvGrpSpPr>
      <p:grpSpPr>
        <a:xfrm>
          <a:off x="0" y="0"/>
          <a:ext cx="0" cy="0"/>
          <a:chOff x="0" y="0"/>
          <a:chExt cx="0" cy="0"/>
        </a:xfrm>
      </p:grpSpPr>
      <p:sp>
        <p:nvSpPr>
          <p:cNvPr id="2" name="Freeform 2"/>
          <p:cNvSpPr/>
          <p:nvPr/>
        </p:nvSpPr>
        <p:spPr>
          <a:xfrm>
            <a:off x="6130673" y="2911466"/>
            <a:ext cx="6026655" cy="6026655"/>
          </a:xfrm>
          <a:custGeom>
            <a:avLst/>
            <a:gdLst/>
            <a:ahLst/>
            <a:cxnLst/>
            <a:rect l="l" t="t" r="r" b="b"/>
            <a:pathLst>
              <a:path w="6026655" h="6026655">
                <a:moveTo>
                  <a:pt x="0" y="0"/>
                </a:moveTo>
                <a:lnTo>
                  <a:pt x="6026654" y="0"/>
                </a:lnTo>
                <a:lnTo>
                  <a:pt x="6026654" y="6026655"/>
                </a:lnTo>
                <a:lnTo>
                  <a:pt x="0" y="602665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5998595" y="729124"/>
            <a:ext cx="13190749" cy="1657350"/>
          </a:xfrm>
          <a:prstGeom prst="rect">
            <a:avLst/>
          </a:prstGeom>
        </p:spPr>
        <p:txBody>
          <a:bodyPr lIns="0" tIns="0" rIns="0" bIns="0" rtlCol="0" anchor="t">
            <a:spAutoFit/>
          </a:bodyPr>
          <a:lstStyle/>
          <a:p>
            <a:pPr marL="0" lvl="0" indent="0">
              <a:lnSpc>
                <a:spcPts val="12599"/>
              </a:lnSpc>
            </a:pPr>
            <a:r>
              <a:rPr lang="en-US" sz="9000">
                <a:solidFill>
                  <a:srgbClr val="F8F8F5"/>
                </a:solidFill>
                <a:latin typeface="Helvetica World Bold"/>
              </a:rPr>
              <a:t>Resources:</a:t>
            </a:r>
          </a:p>
        </p:txBody>
      </p:sp>
      <p:pic>
        <p:nvPicPr>
          <p:cNvPr id="5" name="Picture 4" descr="A qr code on a white background&#10;&#10;">
            <a:extLst>
              <a:ext uri="{FF2B5EF4-FFF2-40B4-BE49-F238E27FC236}">
                <a16:creationId xmlns:a16="http://schemas.microsoft.com/office/drawing/2014/main" id="{9E2F025A-6F68-0482-8E8B-9A60AB751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73" y="2936314"/>
            <a:ext cx="6026654" cy="60266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sp>
        <p:nvSpPr>
          <p:cNvPr id="2" name="TextBox 2"/>
          <p:cNvSpPr txBox="1"/>
          <p:nvPr/>
        </p:nvSpPr>
        <p:spPr>
          <a:xfrm>
            <a:off x="2767555" y="1098377"/>
            <a:ext cx="12470756" cy="887095"/>
          </a:xfrm>
          <a:prstGeom prst="rect">
            <a:avLst/>
          </a:prstGeom>
        </p:spPr>
        <p:txBody>
          <a:bodyPr lIns="0" tIns="0" rIns="0" bIns="0" rtlCol="0" anchor="t">
            <a:spAutoFit/>
          </a:bodyPr>
          <a:lstStyle/>
          <a:p>
            <a:pPr algn="ctr">
              <a:lnSpc>
                <a:spcPts val="7279"/>
              </a:lnSpc>
            </a:pPr>
            <a:r>
              <a:rPr lang="en-US" sz="5199">
                <a:solidFill>
                  <a:srgbClr val="253532"/>
                </a:solidFill>
                <a:latin typeface="Canva Sans Bold"/>
              </a:rPr>
              <a:t>Important things to keep in mind:</a:t>
            </a:r>
          </a:p>
        </p:txBody>
      </p:sp>
      <p:sp>
        <p:nvSpPr>
          <p:cNvPr id="3" name="TextBox 3"/>
          <p:cNvSpPr txBox="1"/>
          <p:nvPr/>
        </p:nvSpPr>
        <p:spPr>
          <a:xfrm>
            <a:off x="2767555" y="2325673"/>
            <a:ext cx="12470756" cy="7369563"/>
          </a:xfrm>
          <a:prstGeom prst="rect">
            <a:avLst/>
          </a:prstGeom>
        </p:spPr>
        <p:txBody>
          <a:bodyPr lIns="0" tIns="0" rIns="0" bIns="0" rtlCol="0" anchor="t">
            <a:spAutoFit/>
          </a:bodyPr>
          <a:lstStyle/>
          <a:p>
            <a:pPr>
              <a:lnSpc>
                <a:spcPts val="6513"/>
              </a:lnSpc>
            </a:pPr>
            <a:endParaRPr/>
          </a:p>
          <a:p>
            <a:pPr marL="990389" lvl="1" indent="-495194">
              <a:lnSpc>
                <a:spcPts val="6513"/>
              </a:lnSpc>
              <a:buFont typeface="Arial"/>
              <a:buChar char="•"/>
            </a:pPr>
            <a:r>
              <a:rPr lang="en-US" sz="4587">
                <a:solidFill>
                  <a:srgbClr val="253532"/>
                </a:solidFill>
                <a:latin typeface="Helvetica World"/>
              </a:rPr>
              <a:t>Not all disabilities are visible, not everyone will feel comfortable disclosing or asking about access</a:t>
            </a:r>
          </a:p>
          <a:p>
            <a:pPr>
              <a:lnSpc>
                <a:spcPts val="6513"/>
              </a:lnSpc>
            </a:pPr>
            <a:endParaRPr lang="en-US" sz="4587">
              <a:solidFill>
                <a:srgbClr val="253532"/>
              </a:solidFill>
              <a:latin typeface="Helvetica World"/>
            </a:endParaRPr>
          </a:p>
          <a:p>
            <a:pPr marL="990389" lvl="1" indent="-495194">
              <a:lnSpc>
                <a:spcPts val="6513"/>
              </a:lnSpc>
              <a:buFont typeface="Arial"/>
              <a:buChar char="•"/>
            </a:pPr>
            <a:r>
              <a:rPr lang="en-US" sz="4587">
                <a:solidFill>
                  <a:srgbClr val="253532"/>
                </a:solidFill>
                <a:latin typeface="Helvetica World"/>
              </a:rPr>
              <a:t>Aim to make your materials as broadly accessible as possible</a:t>
            </a:r>
          </a:p>
          <a:p>
            <a:pPr>
              <a:lnSpc>
                <a:spcPts val="6513"/>
              </a:lnSpc>
            </a:pPr>
            <a:endParaRPr lang="en-US" sz="4587">
              <a:solidFill>
                <a:srgbClr val="253532"/>
              </a:solidFill>
              <a:latin typeface="Helvetica World"/>
            </a:endParaRPr>
          </a:p>
          <a:p>
            <a:pPr>
              <a:lnSpc>
                <a:spcPts val="6513"/>
              </a:lnSpc>
            </a:pPr>
            <a:endParaRPr lang="en-US" sz="4587">
              <a:solidFill>
                <a:srgbClr val="253532"/>
              </a:solidFill>
              <a:latin typeface="Helvetica Wor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53532"/>
        </a:solidFill>
        <a:effectLst/>
      </p:bgPr>
    </p:bg>
    <p:spTree>
      <p:nvGrpSpPr>
        <p:cNvPr id="1" name=""/>
        <p:cNvGrpSpPr/>
        <p:nvPr/>
      </p:nvGrpSpPr>
      <p:grpSpPr>
        <a:xfrm>
          <a:off x="0" y="0"/>
          <a:ext cx="0" cy="0"/>
          <a:chOff x="0" y="0"/>
          <a:chExt cx="0" cy="0"/>
        </a:xfrm>
      </p:grpSpPr>
      <p:sp>
        <p:nvSpPr>
          <p:cNvPr id="2" name="TextBox 2"/>
          <p:cNvSpPr txBox="1"/>
          <p:nvPr/>
        </p:nvSpPr>
        <p:spPr>
          <a:xfrm>
            <a:off x="1028700" y="936625"/>
            <a:ext cx="13190749" cy="3143250"/>
          </a:xfrm>
          <a:prstGeom prst="rect">
            <a:avLst/>
          </a:prstGeom>
        </p:spPr>
        <p:txBody>
          <a:bodyPr lIns="0" tIns="0" rIns="0" bIns="0" rtlCol="0" anchor="t">
            <a:spAutoFit/>
          </a:bodyPr>
          <a:lstStyle/>
          <a:p>
            <a:pPr marL="0" lvl="0" indent="0">
              <a:lnSpc>
                <a:spcPts val="12599"/>
              </a:lnSpc>
            </a:pPr>
            <a:r>
              <a:rPr lang="en-US" sz="9000">
                <a:solidFill>
                  <a:srgbClr val="F8F8F5"/>
                </a:solidFill>
                <a:latin typeface="Open Sauce Bold"/>
              </a:rPr>
              <a:t>Slide Accessibility: </a:t>
            </a:r>
            <a:r>
              <a:rPr lang="en-US" sz="9000">
                <a:solidFill>
                  <a:srgbClr val="F8F8F5"/>
                </a:solidFill>
                <a:latin typeface="Open Sauce"/>
              </a:rPr>
              <a:t>Layout and Aesthetics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313635" cy="10287000"/>
            <a:chOff x="0" y="0"/>
            <a:chExt cx="1926225" cy="2709333"/>
          </a:xfrm>
        </p:grpSpPr>
        <p:sp>
          <p:nvSpPr>
            <p:cNvPr id="3" name="Freeform 3"/>
            <p:cNvSpPr/>
            <p:nvPr/>
          </p:nvSpPr>
          <p:spPr>
            <a:xfrm>
              <a:off x="0" y="0"/>
              <a:ext cx="1926225" cy="2709333"/>
            </a:xfrm>
            <a:custGeom>
              <a:avLst/>
              <a:gdLst/>
              <a:ahLst/>
              <a:cxnLst/>
              <a:rect l="l" t="t" r="r" b="b"/>
              <a:pathLst>
                <a:path w="1926225" h="2709333">
                  <a:moveTo>
                    <a:pt x="0" y="0"/>
                  </a:moveTo>
                  <a:lnTo>
                    <a:pt x="1926225" y="0"/>
                  </a:lnTo>
                  <a:lnTo>
                    <a:pt x="1926225" y="2709333"/>
                  </a:lnTo>
                  <a:lnTo>
                    <a:pt x="0" y="2709333"/>
                  </a:lnTo>
                  <a:close/>
                </a:path>
              </a:pathLst>
            </a:custGeom>
            <a:solidFill>
              <a:srgbClr val="253532"/>
            </a:solidFill>
          </p:spPr>
          <p:txBody>
            <a:bodyPr/>
            <a:lstStyle/>
            <a:p>
              <a:endParaRPr lang="en-US"/>
            </a:p>
          </p:txBody>
        </p:sp>
        <p:sp>
          <p:nvSpPr>
            <p:cNvPr id="4" name="TextBox 4"/>
            <p:cNvSpPr txBox="1"/>
            <p:nvPr/>
          </p:nvSpPr>
          <p:spPr>
            <a:xfrm>
              <a:off x="0" y="-38100"/>
              <a:ext cx="1926225" cy="2747433"/>
            </a:xfrm>
            <a:prstGeom prst="rect">
              <a:avLst/>
            </a:prstGeom>
          </p:spPr>
          <p:txBody>
            <a:bodyPr lIns="50800" tIns="50800" rIns="50800" bIns="50800" rtlCol="0" anchor="ctr"/>
            <a:lstStyle/>
            <a:p>
              <a:pPr algn="ctr">
                <a:lnSpc>
                  <a:spcPts val="3640"/>
                </a:lnSpc>
              </a:pPr>
              <a:endParaRPr/>
            </a:p>
          </p:txBody>
        </p:sp>
      </p:grpSp>
      <p:sp>
        <p:nvSpPr>
          <p:cNvPr id="5" name="TextBox 5"/>
          <p:cNvSpPr txBox="1"/>
          <p:nvPr/>
        </p:nvSpPr>
        <p:spPr>
          <a:xfrm>
            <a:off x="727511" y="147571"/>
            <a:ext cx="3858731" cy="1759242"/>
          </a:xfrm>
          <a:prstGeom prst="rect">
            <a:avLst/>
          </a:prstGeom>
        </p:spPr>
        <p:txBody>
          <a:bodyPr lIns="0" tIns="0" rIns="0" bIns="0" rtlCol="0" anchor="t">
            <a:spAutoFit/>
          </a:bodyPr>
          <a:lstStyle/>
          <a:p>
            <a:pPr>
              <a:lnSpc>
                <a:spcPts val="13666"/>
              </a:lnSpc>
            </a:pPr>
            <a:r>
              <a:rPr lang="en-US" sz="8932">
                <a:solidFill>
                  <a:srgbClr val="F8F8F5"/>
                </a:solidFill>
                <a:latin typeface="Helvetica World Bold Italics"/>
              </a:rPr>
              <a:t>Text </a:t>
            </a:r>
          </a:p>
        </p:txBody>
      </p:sp>
      <p:sp>
        <p:nvSpPr>
          <p:cNvPr id="6" name="TextBox 6"/>
          <p:cNvSpPr txBox="1"/>
          <p:nvPr/>
        </p:nvSpPr>
        <p:spPr>
          <a:xfrm>
            <a:off x="1509635" y="2801554"/>
            <a:ext cx="6153213" cy="1643428"/>
          </a:xfrm>
          <a:prstGeom prst="rect">
            <a:avLst/>
          </a:prstGeom>
        </p:spPr>
        <p:txBody>
          <a:bodyPr lIns="0" tIns="0" rIns="0" bIns="0" rtlCol="0" anchor="t">
            <a:spAutoFit/>
          </a:bodyPr>
          <a:lstStyle/>
          <a:p>
            <a:pPr>
              <a:lnSpc>
                <a:spcPts val="6384"/>
              </a:lnSpc>
            </a:pPr>
            <a:r>
              <a:rPr lang="en-US" sz="4560">
                <a:solidFill>
                  <a:srgbClr val="F8F8F5"/>
                </a:solidFill>
                <a:latin typeface="Helvetica World Bold"/>
              </a:rPr>
              <a:t>Font Size</a:t>
            </a:r>
          </a:p>
          <a:p>
            <a:pPr algn="l">
              <a:lnSpc>
                <a:spcPts val="6384"/>
              </a:lnSpc>
              <a:spcBef>
                <a:spcPct val="0"/>
              </a:spcBef>
            </a:pPr>
            <a:endParaRPr lang="en-US" sz="4560">
              <a:solidFill>
                <a:srgbClr val="F8F8F5"/>
              </a:solidFill>
              <a:latin typeface="Helvetica World Bold"/>
            </a:endParaRPr>
          </a:p>
        </p:txBody>
      </p:sp>
      <p:sp>
        <p:nvSpPr>
          <p:cNvPr id="7" name="TextBox 7"/>
          <p:cNvSpPr txBox="1"/>
          <p:nvPr/>
        </p:nvSpPr>
        <p:spPr>
          <a:xfrm>
            <a:off x="1509635" y="4108189"/>
            <a:ext cx="6153213" cy="4057227"/>
          </a:xfrm>
          <a:prstGeom prst="rect">
            <a:avLst/>
          </a:prstGeom>
        </p:spPr>
        <p:txBody>
          <a:bodyPr lIns="0" tIns="0" rIns="0" bIns="0" rtlCol="0" anchor="t">
            <a:spAutoFit/>
          </a:bodyPr>
          <a:lstStyle/>
          <a:p>
            <a:pPr marL="752877" lvl="1" indent="-376438">
              <a:lnSpc>
                <a:spcPts val="4637"/>
              </a:lnSpc>
              <a:buFont typeface="Arial"/>
              <a:buChar char="•"/>
            </a:pPr>
            <a:r>
              <a:rPr lang="en-US" sz="3487">
                <a:solidFill>
                  <a:srgbClr val="F8F8F5"/>
                </a:solidFill>
                <a:latin typeface="Helvetica World"/>
              </a:rPr>
              <a:t>Make text big! </a:t>
            </a:r>
          </a:p>
          <a:p>
            <a:pPr>
              <a:lnSpc>
                <a:spcPts val="4637"/>
              </a:lnSpc>
            </a:pPr>
            <a:endParaRPr lang="en-US" sz="3487">
              <a:solidFill>
                <a:srgbClr val="F8F8F5"/>
              </a:solidFill>
              <a:latin typeface="Helvetica World"/>
            </a:endParaRPr>
          </a:p>
          <a:p>
            <a:pPr marL="752877" lvl="1" indent="-376438">
              <a:lnSpc>
                <a:spcPts val="4637"/>
              </a:lnSpc>
              <a:buFont typeface="Arial"/>
              <a:buChar char="•"/>
            </a:pPr>
            <a:r>
              <a:rPr lang="en-US" sz="3487">
                <a:solidFill>
                  <a:srgbClr val="F8F8F5"/>
                </a:solidFill>
                <a:latin typeface="Helvetica World"/>
              </a:rPr>
              <a:t>Minimum 24 points</a:t>
            </a:r>
          </a:p>
          <a:p>
            <a:pPr>
              <a:lnSpc>
                <a:spcPts val="4637"/>
              </a:lnSpc>
            </a:pPr>
            <a:endParaRPr lang="en-US" sz="3487">
              <a:solidFill>
                <a:srgbClr val="F8F8F5"/>
              </a:solidFill>
              <a:latin typeface="Helvetica World"/>
            </a:endParaRPr>
          </a:p>
          <a:p>
            <a:pPr marL="752877" lvl="1" indent="-376438">
              <a:lnSpc>
                <a:spcPts val="4637"/>
              </a:lnSpc>
              <a:buFont typeface="Arial"/>
              <a:buChar char="•"/>
            </a:pPr>
            <a:r>
              <a:rPr lang="en-US" sz="3487">
                <a:solidFill>
                  <a:srgbClr val="F8F8F5"/>
                </a:solidFill>
                <a:latin typeface="Helvetica World"/>
              </a:rPr>
              <a:t>Use proper spacing between lines and characters</a:t>
            </a:r>
          </a:p>
        </p:txBody>
      </p:sp>
      <p:sp>
        <p:nvSpPr>
          <p:cNvPr id="8" name="TextBox 8"/>
          <p:cNvSpPr txBox="1"/>
          <p:nvPr/>
        </p:nvSpPr>
        <p:spPr>
          <a:xfrm>
            <a:off x="8594159" y="4585745"/>
            <a:ext cx="1879178" cy="198120"/>
          </a:xfrm>
          <a:prstGeom prst="rect">
            <a:avLst/>
          </a:prstGeom>
        </p:spPr>
        <p:txBody>
          <a:bodyPr lIns="0" tIns="0" rIns="0" bIns="0" rtlCol="0" anchor="t">
            <a:spAutoFit/>
          </a:bodyPr>
          <a:lstStyle/>
          <a:p>
            <a:pPr algn="ctr">
              <a:lnSpc>
                <a:spcPts val="1679"/>
              </a:lnSpc>
            </a:pPr>
            <a:r>
              <a:rPr lang="en-US" sz="1200">
                <a:solidFill>
                  <a:srgbClr val="253532"/>
                </a:solidFill>
                <a:latin typeface="Canva Sans"/>
              </a:rPr>
              <a:t>This 12pt font is too small</a:t>
            </a:r>
          </a:p>
        </p:txBody>
      </p:sp>
      <p:sp>
        <p:nvSpPr>
          <p:cNvPr id="9" name="TextBox 9"/>
          <p:cNvSpPr txBox="1"/>
          <p:nvPr/>
        </p:nvSpPr>
        <p:spPr>
          <a:xfrm>
            <a:off x="8594159" y="3631089"/>
            <a:ext cx="6590258" cy="396240"/>
          </a:xfrm>
          <a:prstGeom prst="rect">
            <a:avLst/>
          </a:prstGeom>
        </p:spPr>
        <p:txBody>
          <a:bodyPr lIns="0" tIns="0" rIns="0" bIns="0" rtlCol="0" anchor="t">
            <a:spAutoFit/>
          </a:bodyPr>
          <a:lstStyle/>
          <a:p>
            <a:pPr algn="ctr">
              <a:lnSpc>
                <a:spcPts val="3359"/>
              </a:lnSpc>
            </a:pPr>
            <a:r>
              <a:rPr lang="en-US" sz="2400">
                <a:solidFill>
                  <a:srgbClr val="253532"/>
                </a:solidFill>
                <a:latin typeface="Canva Sans"/>
              </a:rPr>
              <a:t>This 24pt font is the recommended minimum</a:t>
            </a:r>
          </a:p>
        </p:txBody>
      </p:sp>
      <p:sp>
        <p:nvSpPr>
          <p:cNvPr id="10" name="TextBox 10"/>
          <p:cNvSpPr txBox="1"/>
          <p:nvPr/>
        </p:nvSpPr>
        <p:spPr>
          <a:xfrm>
            <a:off x="8594159" y="1840138"/>
            <a:ext cx="8413318" cy="1251585"/>
          </a:xfrm>
          <a:prstGeom prst="rect">
            <a:avLst/>
          </a:prstGeom>
        </p:spPr>
        <p:txBody>
          <a:bodyPr lIns="0" tIns="0" rIns="0" bIns="0" rtlCol="0" anchor="t">
            <a:spAutoFit/>
          </a:bodyPr>
          <a:lstStyle/>
          <a:p>
            <a:pPr algn="just">
              <a:lnSpc>
                <a:spcPts val="5040"/>
              </a:lnSpc>
            </a:pPr>
            <a:r>
              <a:rPr lang="en-US" sz="3600">
                <a:solidFill>
                  <a:srgbClr val="253532"/>
                </a:solidFill>
                <a:latin typeface="Canva Sans"/>
              </a:rPr>
              <a:t>This 36pt font is easier to read than the two below </a:t>
            </a:r>
          </a:p>
        </p:txBody>
      </p:sp>
      <p:sp>
        <p:nvSpPr>
          <p:cNvPr id="11" name="TextBox 11"/>
          <p:cNvSpPr txBox="1"/>
          <p:nvPr/>
        </p:nvSpPr>
        <p:spPr>
          <a:xfrm>
            <a:off x="8594159" y="6512943"/>
            <a:ext cx="8413318" cy="613410"/>
          </a:xfrm>
          <a:prstGeom prst="rect">
            <a:avLst/>
          </a:prstGeom>
        </p:spPr>
        <p:txBody>
          <a:bodyPr lIns="0" tIns="0" rIns="0" bIns="0" rtlCol="0" anchor="t">
            <a:spAutoFit/>
          </a:bodyPr>
          <a:lstStyle/>
          <a:p>
            <a:pPr algn="just">
              <a:lnSpc>
                <a:spcPts val="5040"/>
              </a:lnSpc>
            </a:pPr>
            <a:r>
              <a:rPr lang="en-US" sz="3600" spc="-518">
                <a:solidFill>
                  <a:srgbClr val="253532"/>
                </a:solidFill>
                <a:latin typeface="Canva Sans"/>
              </a:rPr>
              <a:t>Don’t cramp your characters!</a:t>
            </a:r>
          </a:p>
        </p:txBody>
      </p:sp>
      <p:sp>
        <p:nvSpPr>
          <p:cNvPr id="12" name="TextBox 12"/>
          <p:cNvSpPr txBox="1"/>
          <p:nvPr/>
        </p:nvSpPr>
        <p:spPr>
          <a:xfrm>
            <a:off x="8594159" y="7797267"/>
            <a:ext cx="8413318" cy="539115"/>
          </a:xfrm>
          <a:prstGeom prst="rect">
            <a:avLst/>
          </a:prstGeom>
        </p:spPr>
        <p:txBody>
          <a:bodyPr lIns="0" tIns="0" rIns="0" bIns="0" rtlCol="0" anchor="t">
            <a:spAutoFit/>
          </a:bodyPr>
          <a:lstStyle/>
          <a:p>
            <a:pPr algn="just">
              <a:lnSpc>
                <a:spcPts val="1800"/>
              </a:lnSpc>
            </a:pPr>
            <a:r>
              <a:rPr lang="en-US" sz="3600">
                <a:solidFill>
                  <a:srgbClr val="253532"/>
                </a:solidFill>
                <a:latin typeface="Canva Sans"/>
              </a:rPr>
              <a:t>Give each line of text</a:t>
            </a:r>
          </a:p>
          <a:p>
            <a:pPr algn="just">
              <a:lnSpc>
                <a:spcPts val="1800"/>
              </a:lnSpc>
            </a:pPr>
            <a:r>
              <a:rPr lang="en-US" sz="3600">
                <a:solidFill>
                  <a:srgbClr val="253532"/>
                </a:solidFill>
                <a:latin typeface="Canva Sans"/>
              </a:rPr>
              <a:t>some room to breathe!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313635" cy="10287000"/>
            <a:chOff x="0" y="0"/>
            <a:chExt cx="1926225" cy="2709333"/>
          </a:xfrm>
        </p:grpSpPr>
        <p:sp>
          <p:nvSpPr>
            <p:cNvPr id="3" name="Freeform 3"/>
            <p:cNvSpPr/>
            <p:nvPr/>
          </p:nvSpPr>
          <p:spPr>
            <a:xfrm>
              <a:off x="0" y="0"/>
              <a:ext cx="1926225" cy="2709333"/>
            </a:xfrm>
            <a:custGeom>
              <a:avLst/>
              <a:gdLst/>
              <a:ahLst/>
              <a:cxnLst/>
              <a:rect l="l" t="t" r="r" b="b"/>
              <a:pathLst>
                <a:path w="1926225" h="2709333">
                  <a:moveTo>
                    <a:pt x="0" y="0"/>
                  </a:moveTo>
                  <a:lnTo>
                    <a:pt x="1926225" y="0"/>
                  </a:lnTo>
                  <a:lnTo>
                    <a:pt x="1926225" y="2709333"/>
                  </a:lnTo>
                  <a:lnTo>
                    <a:pt x="0" y="2709333"/>
                  </a:lnTo>
                  <a:close/>
                </a:path>
              </a:pathLst>
            </a:custGeom>
            <a:solidFill>
              <a:srgbClr val="253532"/>
            </a:solidFill>
          </p:spPr>
          <p:txBody>
            <a:bodyPr/>
            <a:lstStyle/>
            <a:p>
              <a:endParaRPr lang="en-US"/>
            </a:p>
          </p:txBody>
        </p:sp>
        <p:sp>
          <p:nvSpPr>
            <p:cNvPr id="4" name="TextBox 4"/>
            <p:cNvSpPr txBox="1"/>
            <p:nvPr/>
          </p:nvSpPr>
          <p:spPr>
            <a:xfrm>
              <a:off x="0" y="-38100"/>
              <a:ext cx="1926225" cy="2747433"/>
            </a:xfrm>
            <a:prstGeom prst="rect">
              <a:avLst/>
            </a:prstGeom>
          </p:spPr>
          <p:txBody>
            <a:bodyPr lIns="50800" tIns="50800" rIns="50800" bIns="50800" rtlCol="0" anchor="ctr"/>
            <a:lstStyle/>
            <a:p>
              <a:pPr algn="ctr">
                <a:lnSpc>
                  <a:spcPts val="3640"/>
                </a:lnSpc>
              </a:pPr>
              <a:endParaRPr/>
            </a:p>
          </p:txBody>
        </p:sp>
      </p:grpSp>
      <p:sp>
        <p:nvSpPr>
          <p:cNvPr id="5" name="TextBox 5"/>
          <p:cNvSpPr txBox="1"/>
          <p:nvPr/>
        </p:nvSpPr>
        <p:spPr>
          <a:xfrm>
            <a:off x="727511" y="147571"/>
            <a:ext cx="3858731" cy="1759242"/>
          </a:xfrm>
          <a:prstGeom prst="rect">
            <a:avLst/>
          </a:prstGeom>
        </p:spPr>
        <p:txBody>
          <a:bodyPr lIns="0" tIns="0" rIns="0" bIns="0" rtlCol="0" anchor="t">
            <a:spAutoFit/>
          </a:bodyPr>
          <a:lstStyle/>
          <a:p>
            <a:pPr>
              <a:lnSpc>
                <a:spcPts val="13666"/>
              </a:lnSpc>
            </a:pPr>
            <a:r>
              <a:rPr lang="en-US" sz="8932">
                <a:solidFill>
                  <a:srgbClr val="F8F8F5"/>
                </a:solidFill>
                <a:latin typeface="Helvetica World Bold Italics"/>
              </a:rPr>
              <a:t>Text </a:t>
            </a:r>
          </a:p>
        </p:txBody>
      </p:sp>
      <p:sp>
        <p:nvSpPr>
          <p:cNvPr id="6" name="TextBox 6"/>
          <p:cNvSpPr txBox="1"/>
          <p:nvPr/>
        </p:nvSpPr>
        <p:spPr>
          <a:xfrm>
            <a:off x="1509635" y="2801554"/>
            <a:ext cx="6153213" cy="838601"/>
          </a:xfrm>
          <a:prstGeom prst="rect">
            <a:avLst/>
          </a:prstGeom>
        </p:spPr>
        <p:txBody>
          <a:bodyPr lIns="0" tIns="0" rIns="0" bIns="0" rtlCol="0" anchor="t">
            <a:spAutoFit/>
          </a:bodyPr>
          <a:lstStyle/>
          <a:p>
            <a:pPr algn="l">
              <a:lnSpc>
                <a:spcPts val="6384"/>
              </a:lnSpc>
              <a:spcBef>
                <a:spcPct val="0"/>
              </a:spcBef>
            </a:pPr>
            <a:r>
              <a:rPr lang="en-US" sz="4560">
                <a:solidFill>
                  <a:srgbClr val="F8F8F5"/>
                </a:solidFill>
                <a:latin typeface="Helvetica World Bold"/>
              </a:rPr>
              <a:t>Font Style</a:t>
            </a:r>
          </a:p>
        </p:txBody>
      </p:sp>
      <p:sp>
        <p:nvSpPr>
          <p:cNvPr id="7" name="TextBox 7"/>
          <p:cNvSpPr txBox="1"/>
          <p:nvPr/>
        </p:nvSpPr>
        <p:spPr>
          <a:xfrm>
            <a:off x="1509635" y="4089139"/>
            <a:ext cx="5024677" cy="4872681"/>
          </a:xfrm>
          <a:prstGeom prst="rect">
            <a:avLst/>
          </a:prstGeom>
        </p:spPr>
        <p:txBody>
          <a:bodyPr lIns="0" tIns="0" rIns="0" bIns="0" rtlCol="0" anchor="t">
            <a:spAutoFit/>
          </a:bodyPr>
          <a:lstStyle/>
          <a:p>
            <a:pPr marL="752876" lvl="1" indent="-376438">
              <a:lnSpc>
                <a:spcPts val="4882"/>
              </a:lnSpc>
              <a:buFont typeface="Arial"/>
              <a:buChar char="•"/>
            </a:pPr>
            <a:r>
              <a:rPr lang="en-US" sz="3487">
                <a:solidFill>
                  <a:srgbClr val="F8F8F5"/>
                </a:solidFill>
                <a:latin typeface="Helvetica World"/>
              </a:rPr>
              <a:t>Avoid serif fonts</a:t>
            </a:r>
          </a:p>
          <a:p>
            <a:pPr>
              <a:lnSpc>
                <a:spcPts val="4882"/>
              </a:lnSpc>
            </a:pPr>
            <a:endParaRPr lang="en-US" sz="3487">
              <a:solidFill>
                <a:srgbClr val="F8F8F5"/>
              </a:solidFill>
              <a:latin typeface="Helvetica World"/>
            </a:endParaRPr>
          </a:p>
          <a:p>
            <a:pPr marL="752876" lvl="1" indent="-376438">
              <a:lnSpc>
                <a:spcPts val="4882"/>
              </a:lnSpc>
              <a:buFont typeface="Arial"/>
              <a:buChar char="•"/>
            </a:pPr>
            <a:r>
              <a:rPr lang="en-US" sz="3487">
                <a:solidFill>
                  <a:srgbClr val="F8F8F5"/>
                </a:solidFill>
                <a:latin typeface="Helvetica World"/>
              </a:rPr>
              <a:t>Use sans serif fonts like Helvetica, Arial, Calibri, Tahoma</a:t>
            </a:r>
          </a:p>
          <a:p>
            <a:pPr>
              <a:lnSpc>
                <a:spcPts val="4882"/>
              </a:lnSpc>
            </a:pPr>
            <a:endParaRPr lang="en-US" sz="3487">
              <a:solidFill>
                <a:srgbClr val="F8F8F5"/>
              </a:solidFill>
              <a:latin typeface="Helvetica World"/>
            </a:endParaRPr>
          </a:p>
          <a:p>
            <a:pPr marL="752876" lvl="1" indent="-376438">
              <a:lnSpc>
                <a:spcPts val="4882"/>
              </a:lnSpc>
              <a:buFont typeface="Arial"/>
              <a:buChar char="•"/>
            </a:pPr>
            <a:r>
              <a:rPr lang="en-US" sz="3487">
                <a:solidFill>
                  <a:srgbClr val="F8F8F5"/>
                </a:solidFill>
                <a:latin typeface="Helvetica World"/>
              </a:rPr>
              <a:t>Avoid decorative fonts</a:t>
            </a:r>
          </a:p>
        </p:txBody>
      </p:sp>
      <p:sp>
        <p:nvSpPr>
          <p:cNvPr id="8" name="TextBox 8"/>
          <p:cNvSpPr txBox="1"/>
          <p:nvPr/>
        </p:nvSpPr>
        <p:spPr>
          <a:xfrm>
            <a:off x="12805362" y="8715675"/>
            <a:ext cx="1879178" cy="198120"/>
          </a:xfrm>
          <a:prstGeom prst="rect">
            <a:avLst/>
          </a:prstGeom>
        </p:spPr>
        <p:txBody>
          <a:bodyPr lIns="0" tIns="0" rIns="0" bIns="0" rtlCol="0" anchor="t">
            <a:spAutoFit/>
          </a:bodyPr>
          <a:lstStyle/>
          <a:p>
            <a:pPr algn="ctr">
              <a:lnSpc>
                <a:spcPts val="1679"/>
              </a:lnSpc>
            </a:pPr>
            <a:r>
              <a:rPr lang="en-US" sz="1200">
                <a:solidFill>
                  <a:srgbClr val="F8F8F5"/>
                </a:solidFill>
                <a:latin typeface="Canva Sans"/>
              </a:rPr>
              <a:t>This 12pt font is too small</a:t>
            </a:r>
          </a:p>
        </p:txBody>
      </p:sp>
      <p:sp>
        <p:nvSpPr>
          <p:cNvPr id="9" name="TextBox 9"/>
          <p:cNvSpPr txBox="1"/>
          <p:nvPr/>
        </p:nvSpPr>
        <p:spPr>
          <a:xfrm>
            <a:off x="10449822" y="7232408"/>
            <a:ext cx="6590258" cy="396240"/>
          </a:xfrm>
          <a:prstGeom prst="rect">
            <a:avLst/>
          </a:prstGeom>
        </p:spPr>
        <p:txBody>
          <a:bodyPr lIns="0" tIns="0" rIns="0" bIns="0" rtlCol="0" anchor="t">
            <a:spAutoFit/>
          </a:bodyPr>
          <a:lstStyle/>
          <a:p>
            <a:pPr algn="ctr">
              <a:lnSpc>
                <a:spcPts val="3359"/>
              </a:lnSpc>
            </a:pPr>
            <a:r>
              <a:rPr lang="en-US" sz="2400">
                <a:solidFill>
                  <a:srgbClr val="F8F8F5"/>
                </a:solidFill>
                <a:latin typeface="Canva Sans"/>
              </a:rPr>
              <a:t>This 24pt font is the recommended minimum</a:t>
            </a:r>
          </a:p>
        </p:txBody>
      </p:sp>
      <p:sp>
        <p:nvSpPr>
          <p:cNvPr id="10" name="TextBox 10"/>
          <p:cNvSpPr txBox="1"/>
          <p:nvPr/>
        </p:nvSpPr>
        <p:spPr>
          <a:xfrm>
            <a:off x="10197373" y="4594060"/>
            <a:ext cx="2336602" cy="679450"/>
          </a:xfrm>
          <a:prstGeom prst="rect">
            <a:avLst/>
          </a:prstGeom>
        </p:spPr>
        <p:txBody>
          <a:bodyPr lIns="0" tIns="0" rIns="0" bIns="0" rtlCol="0" anchor="t">
            <a:spAutoFit/>
          </a:bodyPr>
          <a:lstStyle/>
          <a:p>
            <a:pPr algn="ctr">
              <a:lnSpc>
                <a:spcPts val="5599"/>
              </a:lnSpc>
            </a:pPr>
            <a:r>
              <a:rPr lang="en-US" sz="3999" spc="215">
                <a:solidFill>
                  <a:srgbClr val="000000"/>
                </a:solidFill>
                <a:latin typeface="Helvetica World"/>
              </a:rPr>
              <a:t>Helvetica</a:t>
            </a:r>
          </a:p>
        </p:txBody>
      </p:sp>
      <p:sp>
        <p:nvSpPr>
          <p:cNvPr id="11" name="TextBox 11"/>
          <p:cNvSpPr txBox="1"/>
          <p:nvPr/>
        </p:nvSpPr>
        <p:spPr>
          <a:xfrm>
            <a:off x="13902554" y="5409958"/>
            <a:ext cx="1153120" cy="755650"/>
          </a:xfrm>
          <a:prstGeom prst="rect">
            <a:avLst/>
          </a:prstGeom>
        </p:spPr>
        <p:txBody>
          <a:bodyPr lIns="0" tIns="0" rIns="0" bIns="0" rtlCol="0" anchor="t">
            <a:spAutoFit/>
          </a:bodyPr>
          <a:lstStyle/>
          <a:p>
            <a:pPr algn="ctr">
              <a:lnSpc>
                <a:spcPts val="5599"/>
              </a:lnSpc>
            </a:pPr>
            <a:r>
              <a:rPr lang="en-US" sz="3999" spc="215">
                <a:solidFill>
                  <a:srgbClr val="000000"/>
                </a:solidFill>
                <a:latin typeface="Arial"/>
              </a:rPr>
              <a:t>Arial</a:t>
            </a:r>
          </a:p>
        </p:txBody>
      </p:sp>
      <p:sp>
        <p:nvSpPr>
          <p:cNvPr id="12" name="TextBox 12"/>
          <p:cNvSpPr txBox="1"/>
          <p:nvPr/>
        </p:nvSpPr>
        <p:spPr>
          <a:xfrm>
            <a:off x="10449822" y="5400433"/>
            <a:ext cx="1499964" cy="765175"/>
          </a:xfrm>
          <a:prstGeom prst="rect">
            <a:avLst/>
          </a:prstGeom>
        </p:spPr>
        <p:txBody>
          <a:bodyPr lIns="0" tIns="0" rIns="0" bIns="0" rtlCol="0" anchor="t">
            <a:spAutoFit/>
          </a:bodyPr>
          <a:lstStyle/>
          <a:p>
            <a:pPr algn="ctr">
              <a:lnSpc>
                <a:spcPts val="5599"/>
              </a:lnSpc>
            </a:pPr>
            <a:r>
              <a:rPr lang="en-US" sz="3999" spc="215">
                <a:solidFill>
                  <a:srgbClr val="000000"/>
                </a:solidFill>
                <a:latin typeface="Calibri (MS)"/>
              </a:rPr>
              <a:t>Calibri</a:t>
            </a:r>
          </a:p>
        </p:txBody>
      </p:sp>
      <p:sp>
        <p:nvSpPr>
          <p:cNvPr id="13" name="TextBox 13"/>
          <p:cNvSpPr txBox="1"/>
          <p:nvPr/>
        </p:nvSpPr>
        <p:spPr>
          <a:xfrm>
            <a:off x="13544877" y="4611083"/>
            <a:ext cx="1868473" cy="645404"/>
          </a:xfrm>
          <a:prstGeom prst="rect">
            <a:avLst/>
          </a:prstGeom>
        </p:spPr>
        <p:txBody>
          <a:bodyPr lIns="0" tIns="0" rIns="0" bIns="0" rtlCol="0" anchor="t">
            <a:spAutoFit/>
          </a:bodyPr>
          <a:lstStyle/>
          <a:p>
            <a:pPr algn="ctr">
              <a:lnSpc>
                <a:spcPts val="5283"/>
              </a:lnSpc>
            </a:pPr>
            <a:r>
              <a:rPr lang="en-US" sz="3774" spc="203">
                <a:solidFill>
                  <a:srgbClr val="000000"/>
                </a:solidFill>
                <a:latin typeface="Tahoma"/>
              </a:rPr>
              <a:t>Tahoma</a:t>
            </a:r>
          </a:p>
        </p:txBody>
      </p:sp>
      <p:sp>
        <p:nvSpPr>
          <p:cNvPr id="14" name="TextBox 14"/>
          <p:cNvSpPr txBox="1"/>
          <p:nvPr/>
        </p:nvSpPr>
        <p:spPr>
          <a:xfrm>
            <a:off x="8981852" y="7525050"/>
            <a:ext cx="8277448" cy="1209675"/>
          </a:xfrm>
          <a:prstGeom prst="rect">
            <a:avLst/>
          </a:prstGeom>
        </p:spPr>
        <p:txBody>
          <a:bodyPr lIns="0" tIns="0" rIns="0" bIns="0" rtlCol="0" anchor="t">
            <a:spAutoFit/>
          </a:bodyPr>
          <a:lstStyle/>
          <a:p>
            <a:pPr algn="ctr">
              <a:lnSpc>
                <a:spcPts val="4799"/>
              </a:lnSpc>
            </a:pPr>
            <a:r>
              <a:rPr lang="en-US" sz="3999" spc="215">
                <a:solidFill>
                  <a:srgbClr val="000000"/>
                </a:solidFill>
                <a:latin typeface="Ahsing"/>
              </a:rPr>
              <a:t>Avoid using decorative fonts </a:t>
            </a:r>
          </a:p>
          <a:p>
            <a:pPr algn="ctr">
              <a:lnSpc>
                <a:spcPts val="4799"/>
              </a:lnSpc>
            </a:pPr>
            <a:r>
              <a:rPr lang="en-US" sz="3999" spc="215">
                <a:solidFill>
                  <a:srgbClr val="000000"/>
                </a:solidFill>
                <a:latin typeface="Ahsing"/>
              </a:rPr>
              <a:t>that are hard to read</a:t>
            </a:r>
          </a:p>
        </p:txBody>
      </p:sp>
      <p:sp>
        <p:nvSpPr>
          <p:cNvPr id="15" name="TextBox 15"/>
          <p:cNvSpPr txBox="1"/>
          <p:nvPr/>
        </p:nvSpPr>
        <p:spPr>
          <a:xfrm>
            <a:off x="10655248" y="1330614"/>
            <a:ext cx="4029292" cy="828204"/>
          </a:xfrm>
          <a:prstGeom prst="rect">
            <a:avLst/>
          </a:prstGeom>
        </p:spPr>
        <p:txBody>
          <a:bodyPr lIns="0" tIns="0" rIns="0" bIns="0" rtlCol="0" anchor="t">
            <a:spAutoFit/>
          </a:bodyPr>
          <a:lstStyle/>
          <a:p>
            <a:pPr algn="ctr">
              <a:lnSpc>
                <a:spcPts val="6085"/>
              </a:lnSpc>
            </a:pPr>
            <a:r>
              <a:rPr lang="en-US" sz="4346">
                <a:solidFill>
                  <a:srgbClr val="253532"/>
                </a:solidFill>
                <a:latin typeface="Times New Roman"/>
              </a:rPr>
              <a:t>Avoid serif fonts </a:t>
            </a:r>
          </a:p>
        </p:txBody>
      </p:sp>
      <p:sp>
        <p:nvSpPr>
          <p:cNvPr id="16" name="TextBox 16"/>
          <p:cNvSpPr txBox="1"/>
          <p:nvPr/>
        </p:nvSpPr>
        <p:spPr>
          <a:xfrm>
            <a:off x="9740842" y="3461951"/>
            <a:ext cx="6413558" cy="680123"/>
          </a:xfrm>
          <a:prstGeom prst="rect">
            <a:avLst/>
          </a:prstGeom>
        </p:spPr>
        <p:txBody>
          <a:bodyPr wrap="square" lIns="0" tIns="0" rIns="0" bIns="0" rtlCol="0" anchor="t">
            <a:spAutoFit/>
          </a:bodyPr>
          <a:lstStyle/>
          <a:p>
            <a:pPr algn="ctr">
              <a:lnSpc>
                <a:spcPts val="5599"/>
              </a:lnSpc>
            </a:pPr>
            <a:r>
              <a:rPr lang="en-US" sz="3999" spc="215" dirty="0">
                <a:solidFill>
                  <a:srgbClr val="000000"/>
                </a:solidFill>
                <a:latin typeface="Helvetica World"/>
              </a:rPr>
              <a:t>Use sans serif fonts like: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313635" cy="10287000"/>
            <a:chOff x="0" y="0"/>
            <a:chExt cx="1926225" cy="2709333"/>
          </a:xfrm>
        </p:grpSpPr>
        <p:sp>
          <p:nvSpPr>
            <p:cNvPr id="3" name="Freeform 3"/>
            <p:cNvSpPr/>
            <p:nvPr/>
          </p:nvSpPr>
          <p:spPr>
            <a:xfrm>
              <a:off x="0" y="0"/>
              <a:ext cx="1926225" cy="2709333"/>
            </a:xfrm>
            <a:custGeom>
              <a:avLst/>
              <a:gdLst/>
              <a:ahLst/>
              <a:cxnLst/>
              <a:rect l="l" t="t" r="r" b="b"/>
              <a:pathLst>
                <a:path w="1926225" h="2709333">
                  <a:moveTo>
                    <a:pt x="0" y="0"/>
                  </a:moveTo>
                  <a:lnTo>
                    <a:pt x="1926225" y="0"/>
                  </a:lnTo>
                  <a:lnTo>
                    <a:pt x="1926225" y="2709333"/>
                  </a:lnTo>
                  <a:lnTo>
                    <a:pt x="0" y="2709333"/>
                  </a:lnTo>
                  <a:close/>
                </a:path>
              </a:pathLst>
            </a:custGeom>
            <a:solidFill>
              <a:srgbClr val="253532"/>
            </a:solidFill>
          </p:spPr>
          <p:txBody>
            <a:bodyPr/>
            <a:lstStyle/>
            <a:p>
              <a:endParaRPr lang="en-US"/>
            </a:p>
          </p:txBody>
        </p:sp>
        <p:sp>
          <p:nvSpPr>
            <p:cNvPr id="4" name="TextBox 4"/>
            <p:cNvSpPr txBox="1"/>
            <p:nvPr/>
          </p:nvSpPr>
          <p:spPr>
            <a:xfrm>
              <a:off x="0" y="-38100"/>
              <a:ext cx="1926225" cy="2747433"/>
            </a:xfrm>
            <a:prstGeom prst="rect">
              <a:avLst/>
            </a:prstGeom>
          </p:spPr>
          <p:txBody>
            <a:bodyPr lIns="50800" tIns="50800" rIns="50800" bIns="50800" rtlCol="0" anchor="ctr"/>
            <a:lstStyle/>
            <a:p>
              <a:pPr algn="ctr">
                <a:lnSpc>
                  <a:spcPts val="3640"/>
                </a:lnSpc>
              </a:pPr>
              <a:endParaRPr/>
            </a:p>
          </p:txBody>
        </p:sp>
      </p:grpSp>
      <p:sp>
        <p:nvSpPr>
          <p:cNvPr id="5" name="TextBox 5"/>
          <p:cNvSpPr txBox="1"/>
          <p:nvPr/>
        </p:nvSpPr>
        <p:spPr>
          <a:xfrm>
            <a:off x="727511" y="147571"/>
            <a:ext cx="3858731" cy="1759242"/>
          </a:xfrm>
          <a:prstGeom prst="rect">
            <a:avLst/>
          </a:prstGeom>
        </p:spPr>
        <p:txBody>
          <a:bodyPr lIns="0" tIns="0" rIns="0" bIns="0" rtlCol="0" anchor="t">
            <a:spAutoFit/>
          </a:bodyPr>
          <a:lstStyle/>
          <a:p>
            <a:pPr>
              <a:lnSpc>
                <a:spcPts val="13666"/>
              </a:lnSpc>
            </a:pPr>
            <a:r>
              <a:rPr lang="en-US" sz="8932">
                <a:solidFill>
                  <a:srgbClr val="F8F8F5"/>
                </a:solidFill>
                <a:latin typeface="Helvetica World Bold Italics"/>
              </a:rPr>
              <a:t>Text </a:t>
            </a:r>
          </a:p>
        </p:txBody>
      </p:sp>
      <p:sp>
        <p:nvSpPr>
          <p:cNvPr id="6" name="TextBox 6"/>
          <p:cNvSpPr txBox="1"/>
          <p:nvPr/>
        </p:nvSpPr>
        <p:spPr>
          <a:xfrm>
            <a:off x="1509635" y="2801554"/>
            <a:ext cx="6153213" cy="838601"/>
          </a:xfrm>
          <a:prstGeom prst="rect">
            <a:avLst/>
          </a:prstGeom>
        </p:spPr>
        <p:txBody>
          <a:bodyPr lIns="0" tIns="0" rIns="0" bIns="0" rtlCol="0" anchor="t">
            <a:spAutoFit/>
          </a:bodyPr>
          <a:lstStyle/>
          <a:p>
            <a:pPr algn="l">
              <a:lnSpc>
                <a:spcPts val="6384"/>
              </a:lnSpc>
              <a:spcBef>
                <a:spcPct val="0"/>
              </a:spcBef>
            </a:pPr>
            <a:r>
              <a:rPr lang="en-US" sz="4560">
                <a:solidFill>
                  <a:srgbClr val="F8F8F5"/>
                </a:solidFill>
                <a:latin typeface="Helvetica World Bold"/>
              </a:rPr>
              <a:t>Font Style</a:t>
            </a:r>
          </a:p>
        </p:txBody>
      </p:sp>
      <p:sp>
        <p:nvSpPr>
          <p:cNvPr id="7" name="TextBox 7"/>
          <p:cNvSpPr txBox="1"/>
          <p:nvPr/>
        </p:nvSpPr>
        <p:spPr>
          <a:xfrm>
            <a:off x="1509635" y="4089139"/>
            <a:ext cx="5024677" cy="2425391"/>
          </a:xfrm>
          <a:prstGeom prst="rect">
            <a:avLst/>
          </a:prstGeom>
        </p:spPr>
        <p:txBody>
          <a:bodyPr lIns="0" tIns="0" rIns="0" bIns="0" rtlCol="0" anchor="t">
            <a:spAutoFit/>
          </a:bodyPr>
          <a:lstStyle/>
          <a:p>
            <a:pPr marL="752876" lvl="1" indent="-376438">
              <a:lnSpc>
                <a:spcPts val="4882"/>
              </a:lnSpc>
              <a:buFont typeface="Arial"/>
              <a:buChar char="•"/>
            </a:pPr>
            <a:r>
              <a:rPr lang="en-US" sz="3487">
                <a:solidFill>
                  <a:srgbClr val="F8F8F5"/>
                </a:solidFill>
                <a:latin typeface="Helvetica World"/>
              </a:rPr>
              <a:t>Avoid all caps</a:t>
            </a:r>
          </a:p>
          <a:p>
            <a:pPr>
              <a:lnSpc>
                <a:spcPts val="4882"/>
              </a:lnSpc>
            </a:pPr>
            <a:endParaRPr lang="en-US" sz="3487">
              <a:solidFill>
                <a:srgbClr val="F8F8F5"/>
              </a:solidFill>
              <a:latin typeface="Helvetica World"/>
            </a:endParaRPr>
          </a:p>
          <a:p>
            <a:pPr marL="752876" lvl="1" indent="-376438">
              <a:lnSpc>
                <a:spcPts val="4882"/>
              </a:lnSpc>
              <a:buFont typeface="Arial"/>
              <a:buChar char="•"/>
            </a:pPr>
            <a:r>
              <a:rPr lang="en-US" sz="3487">
                <a:solidFill>
                  <a:srgbClr val="F8F8F5"/>
                </a:solidFill>
                <a:latin typeface="Helvetica World"/>
              </a:rPr>
              <a:t>Use camelcase for hashtags</a:t>
            </a:r>
          </a:p>
        </p:txBody>
      </p:sp>
      <p:sp>
        <p:nvSpPr>
          <p:cNvPr id="8" name="TextBox 8"/>
          <p:cNvSpPr txBox="1"/>
          <p:nvPr/>
        </p:nvSpPr>
        <p:spPr>
          <a:xfrm>
            <a:off x="12805362" y="8715675"/>
            <a:ext cx="1879178" cy="198120"/>
          </a:xfrm>
          <a:prstGeom prst="rect">
            <a:avLst/>
          </a:prstGeom>
        </p:spPr>
        <p:txBody>
          <a:bodyPr lIns="0" tIns="0" rIns="0" bIns="0" rtlCol="0" anchor="t">
            <a:spAutoFit/>
          </a:bodyPr>
          <a:lstStyle/>
          <a:p>
            <a:pPr algn="ctr">
              <a:lnSpc>
                <a:spcPts val="1679"/>
              </a:lnSpc>
            </a:pPr>
            <a:r>
              <a:rPr lang="en-US" sz="1200">
                <a:solidFill>
                  <a:srgbClr val="F8F8F5"/>
                </a:solidFill>
                <a:latin typeface="Canva Sans"/>
              </a:rPr>
              <a:t>This 12pt font is too small</a:t>
            </a:r>
          </a:p>
        </p:txBody>
      </p:sp>
      <p:sp>
        <p:nvSpPr>
          <p:cNvPr id="9" name="TextBox 9"/>
          <p:cNvSpPr txBox="1"/>
          <p:nvPr/>
        </p:nvSpPr>
        <p:spPr>
          <a:xfrm>
            <a:off x="10449822" y="7232408"/>
            <a:ext cx="6590258" cy="396240"/>
          </a:xfrm>
          <a:prstGeom prst="rect">
            <a:avLst/>
          </a:prstGeom>
        </p:spPr>
        <p:txBody>
          <a:bodyPr lIns="0" tIns="0" rIns="0" bIns="0" rtlCol="0" anchor="t">
            <a:spAutoFit/>
          </a:bodyPr>
          <a:lstStyle/>
          <a:p>
            <a:pPr algn="ctr">
              <a:lnSpc>
                <a:spcPts val="3359"/>
              </a:lnSpc>
            </a:pPr>
            <a:r>
              <a:rPr lang="en-US" sz="2400">
                <a:solidFill>
                  <a:srgbClr val="F8F8F5"/>
                </a:solidFill>
                <a:latin typeface="Canva Sans"/>
              </a:rPr>
              <a:t>This 24pt font is the recommended minimum</a:t>
            </a:r>
          </a:p>
        </p:txBody>
      </p:sp>
      <p:sp>
        <p:nvSpPr>
          <p:cNvPr id="10" name="TextBox 10"/>
          <p:cNvSpPr txBox="1"/>
          <p:nvPr/>
        </p:nvSpPr>
        <p:spPr>
          <a:xfrm>
            <a:off x="9144000" y="2669759"/>
            <a:ext cx="7693970" cy="1486055"/>
          </a:xfrm>
          <a:prstGeom prst="rect">
            <a:avLst/>
          </a:prstGeom>
        </p:spPr>
        <p:txBody>
          <a:bodyPr lIns="0" tIns="0" rIns="0" bIns="0" rtlCol="0" anchor="t">
            <a:spAutoFit/>
          </a:bodyPr>
          <a:lstStyle/>
          <a:p>
            <a:pPr algn="ctr">
              <a:lnSpc>
                <a:spcPts val="3995"/>
              </a:lnSpc>
            </a:pPr>
            <a:r>
              <a:rPr lang="en-US" sz="2853">
                <a:solidFill>
                  <a:srgbClr val="253532"/>
                </a:solidFill>
                <a:latin typeface="Helvetica World"/>
              </a:rPr>
              <a:t>ALL CAPS ARE HARDER TO READ </a:t>
            </a:r>
          </a:p>
          <a:p>
            <a:pPr algn="ctr">
              <a:lnSpc>
                <a:spcPts val="3995"/>
              </a:lnSpc>
            </a:pPr>
            <a:r>
              <a:rPr lang="en-US" sz="2853">
                <a:solidFill>
                  <a:srgbClr val="253532"/>
                </a:solidFill>
                <a:latin typeface="Helvetica World"/>
              </a:rPr>
              <a:t>BECAUSE ALL WORDS HAVE A UNIFORM RECTANGULAR SHAPE</a:t>
            </a:r>
          </a:p>
        </p:txBody>
      </p:sp>
      <p:sp>
        <p:nvSpPr>
          <p:cNvPr id="11" name="TextBox 11"/>
          <p:cNvSpPr txBox="1"/>
          <p:nvPr/>
        </p:nvSpPr>
        <p:spPr>
          <a:xfrm>
            <a:off x="10422608" y="6291828"/>
            <a:ext cx="5056139" cy="679450"/>
          </a:xfrm>
          <a:prstGeom prst="rect">
            <a:avLst/>
          </a:prstGeom>
        </p:spPr>
        <p:txBody>
          <a:bodyPr wrap="square" lIns="0" tIns="0" rIns="0" bIns="0" rtlCol="0" anchor="t">
            <a:spAutoFit/>
          </a:bodyPr>
          <a:lstStyle/>
          <a:p>
            <a:pPr algn="ctr">
              <a:lnSpc>
                <a:spcPts val="5599"/>
              </a:lnSpc>
            </a:pPr>
            <a:r>
              <a:rPr lang="en-US" sz="3999" spc="215" dirty="0">
                <a:solidFill>
                  <a:srgbClr val="000000"/>
                </a:solidFill>
                <a:latin typeface="Helvetica World"/>
              </a:rPr>
              <a:t>#</a:t>
            </a:r>
            <a:r>
              <a:rPr lang="en-US" sz="3999" spc="215" dirty="0" err="1">
                <a:solidFill>
                  <a:srgbClr val="000000"/>
                </a:solidFill>
                <a:latin typeface="Helvetica World"/>
              </a:rPr>
              <a:t>ThisIsCamelCase</a:t>
            </a:r>
            <a:endParaRPr lang="en-US" sz="3999" spc="215" dirty="0">
              <a:solidFill>
                <a:srgbClr val="000000"/>
              </a:solidFill>
              <a:latin typeface="Helvetica Wor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313635" cy="10287000"/>
            <a:chOff x="0" y="0"/>
            <a:chExt cx="1926225" cy="2709333"/>
          </a:xfrm>
        </p:grpSpPr>
        <p:sp>
          <p:nvSpPr>
            <p:cNvPr id="3" name="Freeform 3"/>
            <p:cNvSpPr/>
            <p:nvPr/>
          </p:nvSpPr>
          <p:spPr>
            <a:xfrm>
              <a:off x="0" y="0"/>
              <a:ext cx="1926225" cy="2709333"/>
            </a:xfrm>
            <a:custGeom>
              <a:avLst/>
              <a:gdLst/>
              <a:ahLst/>
              <a:cxnLst/>
              <a:rect l="l" t="t" r="r" b="b"/>
              <a:pathLst>
                <a:path w="1926225" h="2709333">
                  <a:moveTo>
                    <a:pt x="0" y="0"/>
                  </a:moveTo>
                  <a:lnTo>
                    <a:pt x="1926225" y="0"/>
                  </a:lnTo>
                  <a:lnTo>
                    <a:pt x="1926225" y="2709333"/>
                  </a:lnTo>
                  <a:lnTo>
                    <a:pt x="0" y="2709333"/>
                  </a:lnTo>
                  <a:close/>
                </a:path>
              </a:pathLst>
            </a:custGeom>
            <a:solidFill>
              <a:srgbClr val="253532"/>
            </a:solidFill>
          </p:spPr>
          <p:txBody>
            <a:bodyPr/>
            <a:lstStyle/>
            <a:p>
              <a:endParaRPr lang="en-US"/>
            </a:p>
          </p:txBody>
        </p:sp>
        <p:sp>
          <p:nvSpPr>
            <p:cNvPr id="4" name="TextBox 4"/>
            <p:cNvSpPr txBox="1"/>
            <p:nvPr/>
          </p:nvSpPr>
          <p:spPr>
            <a:xfrm>
              <a:off x="0" y="-38100"/>
              <a:ext cx="1926225" cy="2747433"/>
            </a:xfrm>
            <a:prstGeom prst="rect">
              <a:avLst/>
            </a:prstGeom>
          </p:spPr>
          <p:txBody>
            <a:bodyPr lIns="50800" tIns="50800" rIns="50800" bIns="50800" rtlCol="0" anchor="ctr"/>
            <a:lstStyle/>
            <a:p>
              <a:pPr algn="ctr">
                <a:lnSpc>
                  <a:spcPts val="3640"/>
                </a:lnSpc>
              </a:pPr>
              <a:endParaRPr/>
            </a:p>
          </p:txBody>
        </p:sp>
      </p:grpSp>
      <p:grpSp>
        <p:nvGrpSpPr>
          <p:cNvPr id="5" name="Group 5"/>
          <p:cNvGrpSpPr/>
          <p:nvPr/>
        </p:nvGrpSpPr>
        <p:grpSpPr>
          <a:xfrm>
            <a:off x="9302225" y="2332187"/>
            <a:ext cx="6912756" cy="1599171"/>
            <a:chOff x="0" y="0"/>
            <a:chExt cx="1820644" cy="421181"/>
          </a:xfrm>
        </p:grpSpPr>
        <p:sp>
          <p:nvSpPr>
            <p:cNvPr id="6" name="Freeform 6"/>
            <p:cNvSpPr/>
            <p:nvPr/>
          </p:nvSpPr>
          <p:spPr>
            <a:xfrm>
              <a:off x="0" y="0"/>
              <a:ext cx="1820644" cy="421181"/>
            </a:xfrm>
            <a:custGeom>
              <a:avLst/>
              <a:gdLst/>
              <a:ahLst/>
              <a:cxnLst/>
              <a:rect l="l" t="t" r="r" b="b"/>
              <a:pathLst>
                <a:path w="1820644" h="421181">
                  <a:moveTo>
                    <a:pt x="0" y="0"/>
                  </a:moveTo>
                  <a:lnTo>
                    <a:pt x="1820644" y="0"/>
                  </a:lnTo>
                  <a:lnTo>
                    <a:pt x="1820644" y="421181"/>
                  </a:lnTo>
                  <a:lnTo>
                    <a:pt x="0" y="421181"/>
                  </a:lnTo>
                  <a:close/>
                </a:path>
              </a:pathLst>
            </a:custGeom>
            <a:solidFill>
              <a:srgbClr val="253532"/>
            </a:solidFill>
          </p:spPr>
          <p:txBody>
            <a:bodyPr/>
            <a:lstStyle/>
            <a:p>
              <a:endParaRPr lang="en-US"/>
            </a:p>
          </p:txBody>
        </p:sp>
        <p:sp>
          <p:nvSpPr>
            <p:cNvPr id="7" name="TextBox 7"/>
            <p:cNvSpPr txBox="1"/>
            <p:nvPr/>
          </p:nvSpPr>
          <p:spPr>
            <a:xfrm>
              <a:off x="0" y="-38100"/>
              <a:ext cx="1820644" cy="459281"/>
            </a:xfrm>
            <a:prstGeom prst="rect">
              <a:avLst/>
            </a:prstGeom>
          </p:spPr>
          <p:txBody>
            <a:bodyPr lIns="50800" tIns="50800" rIns="50800" bIns="50800" rtlCol="0" anchor="ctr"/>
            <a:lstStyle/>
            <a:p>
              <a:pPr algn="ctr">
                <a:lnSpc>
                  <a:spcPts val="3640"/>
                </a:lnSpc>
              </a:pPr>
              <a:endParaRPr/>
            </a:p>
          </p:txBody>
        </p:sp>
      </p:grpSp>
      <p:sp>
        <p:nvSpPr>
          <p:cNvPr id="8" name="Freeform 8" descr="Photo of a misty green forest"/>
          <p:cNvSpPr/>
          <p:nvPr/>
        </p:nvSpPr>
        <p:spPr>
          <a:xfrm>
            <a:off x="9302225" y="4702883"/>
            <a:ext cx="6912756" cy="3346504"/>
          </a:xfrm>
          <a:custGeom>
            <a:avLst/>
            <a:gdLst/>
            <a:ahLst/>
            <a:cxnLst/>
            <a:rect l="l" t="t" r="r" b="b"/>
            <a:pathLst>
              <a:path w="6912756" h="3346504">
                <a:moveTo>
                  <a:pt x="0" y="0"/>
                </a:moveTo>
                <a:lnTo>
                  <a:pt x="6912756" y="0"/>
                </a:lnTo>
                <a:lnTo>
                  <a:pt x="6912756" y="3346503"/>
                </a:lnTo>
                <a:lnTo>
                  <a:pt x="0" y="3346503"/>
                </a:lnTo>
                <a:lnTo>
                  <a:pt x="0" y="0"/>
                </a:lnTo>
                <a:close/>
              </a:path>
            </a:pathLst>
          </a:custGeom>
          <a:blipFill>
            <a:blip r:embed="rId2"/>
            <a:stretch>
              <a:fillRect t="-37711"/>
            </a:stretch>
          </a:blipFill>
        </p:spPr>
        <p:txBody>
          <a:bodyPr/>
          <a:lstStyle/>
          <a:p>
            <a:endParaRPr lang="en-US"/>
          </a:p>
        </p:txBody>
      </p:sp>
      <p:sp>
        <p:nvSpPr>
          <p:cNvPr id="9" name="TextBox 9"/>
          <p:cNvSpPr txBox="1"/>
          <p:nvPr/>
        </p:nvSpPr>
        <p:spPr>
          <a:xfrm>
            <a:off x="1509635" y="2801554"/>
            <a:ext cx="6153213" cy="838601"/>
          </a:xfrm>
          <a:prstGeom prst="rect">
            <a:avLst/>
          </a:prstGeom>
        </p:spPr>
        <p:txBody>
          <a:bodyPr lIns="0" tIns="0" rIns="0" bIns="0" rtlCol="0" anchor="t">
            <a:spAutoFit/>
          </a:bodyPr>
          <a:lstStyle/>
          <a:p>
            <a:pPr algn="l">
              <a:lnSpc>
                <a:spcPts val="6384"/>
              </a:lnSpc>
              <a:spcBef>
                <a:spcPct val="0"/>
              </a:spcBef>
            </a:pPr>
            <a:r>
              <a:rPr lang="en-US" sz="4560">
                <a:solidFill>
                  <a:srgbClr val="F8F8F5"/>
                </a:solidFill>
                <a:latin typeface="Helvetica World Bold"/>
              </a:rPr>
              <a:t>Font Color</a:t>
            </a:r>
          </a:p>
        </p:txBody>
      </p:sp>
      <p:sp>
        <p:nvSpPr>
          <p:cNvPr id="10" name="TextBox 10"/>
          <p:cNvSpPr txBox="1"/>
          <p:nvPr/>
        </p:nvSpPr>
        <p:spPr>
          <a:xfrm>
            <a:off x="1509635" y="4089139"/>
            <a:ext cx="5024677" cy="4260858"/>
          </a:xfrm>
          <a:prstGeom prst="rect">
            <a:avLst/>
          </a:prstGeom>
        </p:spPr>
        <p:txBody>
          <a:bodyPr lIns="0" tIns="0" rIns="0" bIns="0" rtlCol="0" anchor="t">
            <a:spAutoFit/>
          </a:bodyPr>
          <a:lstStyle/>
          <a:p>
            <a:pPr marL="752876" lvl="1" indent="-376438">
              <a:lnSpc>
                <a:spcPts val="4882"/>
              </a:lnSpc>
              <a:buFont typeface="Arial"/>
              <a:buChar char="•"/>
            </a:pPr>
            <a:r>
              <a:rPr lang="en-US" sz="3487">
                <a:solidFill>
                  <a:srgbClr val="F8F8F5"/>
                </a:solidFill>
                <a:latin typeface="Helvetica World"/>
              </a:rPr>
              <a:t>Use high contrast colors for text and backgrounds</a:t>
            </a:r>
          </a:p>
          <a:p>
            <a:pPr>
              <a:lnSpc>
                <a:spcPts val="4882"/>
              </a:lnSpc>
            </a:pPr>
            <a:endParaRPr lang="en-US" sz="3487">
              <a:solidFill>
                <a:srgbClr val="F8F8F5"/>
              </a:solidFill>
              <a:latin typeface="Helvetica World"/>
            </a:endParaRPr>
          </a:p>
          <a:p>
            <a:pPr marL="752876" lvl="1" indent="-376438">
              <a:lnSpc>
                <a:spcPts val="4882"/>
              </a:lnSpc>
              <a:buFont typeface="Arial"/>
              <a:buChar char="•"/>
            </a:pPr>
            <a:r>
              <a:rPr lang="en-US" sz="3487">
                <a:solidFill>
                  <a:srgbClr val="F8F8F5"/>
                </a:solidFill>
                <a:latin typeface="Helvetica World"/>
              </a:rPr>
              <a:t>Avoid placing text over photos</a:t>
            </a:r>
          </a:p>
          <a:p>
            <a:pPr>
              <a:lnSpc>
                <a:spcPts val="4882"/>
              </a:lnSpc>
            </a:pPr>
            <a:endParaRPr lang="en-US" sz="3487">
              <a:solidFill>
                <a:srgbClr val="F8F8F5"/>
              </a:solidFill>
              <a:latin typeface="Helvetica World"/>
            </a:endParaRPr>
          </a:p>
        </p:txBody>
      </p:sp>
      <p:sp>
        <p:nvSpPr>
          <p:cNvPr id="11" name="TextBox 11"/>
          <p:cNvSpPr txBox="1"/>
          <p:nvPr/>
        </p:nvSpPr>
        <p:spPr>
          <a:xfrm>
            <a:off x="9777344" y="1217838"/>
            <a:ext cx="5928370" cy="772734"/>
          </a:xfrm>
          <a:prstGeom prst="rect">
            <a:avLst/>
          </a:prstGeom>
        </p:spPr>
        <p:txBody>
          <a:bodyPr wrap="square" lIns="0" tIns="0" rIns="0" bIns="0" rtlCol="0" anchor="t">
            <a:spAutoFit/>
          </a:bodyPr>
          <a:lstStyle/>
          <a:p>
            <a:pPr algn="ctr">
              <a:lnSpc>
                <a:spcPts val="6377"/>
              </a:lnSpc>
            </a:pPr>
            <a:r>
              <a:rPr lang="en-US" sz="4555" spc="245" dirty="0">
                <a:solidFill>
                  <a:srgbClr val="D4D0BE"/>
                </a:solidFill>
                <a:latin typeface="Helvetica World"/>
              </a:rPr>
              <a:t>This is poor contrast</a:t>
            </a:r>
          </a:p>
        </p:txBody>
      </p:sp>
      <p:sp>
        <p:nvSpPr>
          <p:cNvPr id="12" name="TextBox 12"/>
          <p:cNvSpPr txBox="1"/>
          <p:nvPr/>
        </p:nvSpPr>
        <p:spPr>
          <a:xfrm>
            <a:off x="727511" y="147571"/>
            <a:ext cx="3858731" cy="1759242"/>
          </a:xfrm>
          <a:prstGeom prst="rect">
            <a:avLst/>
          </a:prstGeom>
        </p:spPr>
        <p:txBody>
          <a:bodyPr lIns="0" tIns="0" rIns="0" bIns="0" rtlCol="0" anchor="t">
            <a:spAutoFit/>
          </a:bodyPr>
          <a:lstStyle/>
          <a:p>
            <a:pPr>
              <a:lnSpc>
                <a:spcPts val="13666"/>
              </a:lnSpc>
            </a:pPr>
            <a:r>
              <a:rPr lang="en-US" sz="8932">
                <a:solidFill>
                  <a:srgbClr val="F8F8F5"/>
                </a:solidFill>
                <a:latin typeface="Helvetica World Bold Italics"/>
              </a:rPr>
              <a:t>Text </a:t>
            </a:r>
          </a:p>
        </p:txBody>
      </p:sp>
      <p:sp>
        <p:nvSpPr>
          <p:cNvPr id="13" name="TextBox 13"/>
          <p:cNvSpPr txBox="1"/>
          <p:nvPr/>
        </p:nvSpPr>
        <p:spPr>
          <a:xfrm>
            <a:off x="9777344" y="2677942"/>
            <a:ext cx="5928370" cy="772734"/>
          </a:xfrm>
          <a:prstGeom prst="rect">
            <a:avLst/>
          </a:prstGeom>
        </p:spPr>
        <p:txBody>
          <a:bodyPr wrap="square" lIns="0" tIns="0" rIns="0" bIns="0" rtlCol="0" anchor="t">
            <a:spAutoFit/>
          </a:bodyPr>
          <a:lstStyle/>
          <a:p>
            <a:pPr algn="ctr">
              <a:lnSpc>
                <a:spcPts val="6377"/>
              </a:lnSpc>
            </a:pPr>
            <a:r>
              <a:rPr lang="en-US" sz="4555" spc="245" dirty="0">
                <a:solidFill>
                  <a:srgbClr val="706767"/>
                </a:solidFill>
                <a:latin typeface="Helvetica World"/>
              </a:rPr>
              <a:t>This is poor contrast</a:t>
            </a:r>
          </a:p>
        </p:txBody>
      </p:sp>
      <p:sp>
        <p:nvSpPr>
          <p:cNvPr id="14" name="TextBox 14"/>
          <p:cNvSpPr txBox="1"/>
          <p:nvPr/>
        </p:nvSpPr>
        <p:spPr>
          <a:xfrm>
            <a:off x="9525001" y="5768949"/>
            <a:ext cx="6214862" cy="800540"/>
          </a:xfrm>
          <a:prstGeom prst="rect">
            <a:avLst/>
          </a:prstGeom>
        </p:spPr>
        <p:txBody>
          <a:bodyPr wrap="square" lIns="0" tIns="0" rIns="0" bIns="0" rtlCol="0" anchor="t">
            <a:spAutoFit/>
          </a:bodyPr>
          <a:lstStyle/>
          <a:p>
            <a:pPr algn="ctr">
              <a:lnSpc>
                <a:spcPts val="6555"/>
              </a:lnSpc>
            </a:pPr>
            <a:r>
              <a:rPr lang="en-US" sz="4682" spc="252" dirty="0">
                <a:solidFill>
                  <a:srgbClr val="EFEFDE"/>
                </a:solidFill>
                <a:latin typeface="Helvetica World"/>
              </a:rPr>
              <a:t>This is poor contrast</a:t>
            </a:r>
          </a:p>
        </p:txBody>
      </p:sp>
      <p:sp>
        <p:nvSpPr>
          <p:cNvPr id="15" name="TextBox 15"/>
          <p:cNvSpPr txBox="1"/>
          <p:nvPr/>
        </p:nvSpPr>
        <p:spPr>
          <a:xfrm>
            <a:off x="10884633" y="6818022"/>
            <a:ext cx="3747939" cy="862141"/>
          </a:xfrm>
          <a:prstGeom prst="rect">
            <a:avLst/>
          </a:prstGeom>
        </p:spPr>
        <p:txBody>
          <a:bodyPr lIns="0" tIns="0" rIns="0" bIns="0" rtlCol="0" anchor="t">
            <a:spAutoFit/>
          </a:bodyPr>
          <a:lstStyle/>
          <a:p>
            <a:pPr algn="ctr">
              <a:lnSpc>
                <a:spcPts val="6555"/>
              </a:lnSpc>
            </a:pPr>
            <a:r>
              <a:rPr lang="en-US" sz="4682" spc="14">
                <a:solidFill>
                  <a:srgbClr val="FFFFFF"/>
                </a:solidFill>
                <a:latin typeface="Helvetica World Bold"/>
              </a:rPr>
              <a:t>This is better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313635" cy="10287000"/>
            <a:chOff x="0" y="0"/>
            <a:chExt cx="1926225" cy="2709333"/>
          </a:xfrm>
        </p:grpSpPr>
        <p:sp>
          <p:nvSpPr>
            <p:cNvPr id="3" name="Freeform 3"/>
            <p:cNvSpPr/>
            <p:nvPr/>
          </p:nvSpPr>
          <p:spPr>
            <a:xfrm>
              <a:off x="0" y="0"/>
              <a:ext cx="1926225" cy="2709333"/>
            </a:xfrm>
            <a:custGeom>
              <a:avLst/>
              <a:gdLst/>
              <a:ahLst/>
              <a:cxnLst/>
              <a:rect l="l" t="t" r="r" b="b"/>
              <a:pathLst>
                <a:path w="1926225" h="2709333">
                  <a:moveTo>
                    <a:pt x="0" y="0"/>
                  </a:moveTo>
                  <a:lnTo>
                    <a:pt x="1926225" y="0"/>
                  </a:lnTo>
                  <a:lnTo>
                    <a:pt x="1926225" y="2709333"/>
                  </a:lnTo>
                  <a:lnTo>
                    <a:pt x="0" y="2709333"/>
                  </a:lnTo>
                  <a:close/>
                </a:path>
              </a:pathLst>
            </a:custGeom>
            <a:solidFill>
              <a:srgbClr val="253532"/>
            </a:solidFill>
          </p:spPr>
          <p:txBody>
            <a:bodyPr/>
            <a:lstStyle/>
            <a:p>
              <a:endParaRPr lang="en-US"/>
            </a:p>
          </p:txBody>
        </p:sp>
        <p:sp>
          <p:nvSpPr>
            <p:cNvPr id="4" name="TextBox 4"/>
            <p:cNvSpPr txBox="1"/>
            <p:nvPr/>
          </p:nvSpPr>
          <p:spPr>
            <a:xfrm>
              <a:off x="0" y="-38100"/>
              <a:ext cx="1926225" cy="2747433"/>
            </a:xfrm>
            <a:prstGeom prst="rect">
              <a:avLst/>
            </a:prstGeom>
          </p:spPr>
          <p:txBody>
            <a:bodyPr lIns="50800" tIns="50800" rIns="50800" bIns="50800" rtlCol="0" anchor="ctr"/>
            <a:lstStyle/>
            <a:p>
              <a:pPr algn="ctr">
                <a:lnSpc>
                  <a:spcPts val="3640"/>
                </a:lnSpc>
              </a:pPr>
              <a:endParaRPr/>
            </a:p>
          </p:txBody>
        </p:sp>
      </p:grpSp>
      <p:grpSp>
        <p:nvGrpSpPr>
          <p:cNvPr id="5" name="Group 5"/>
          <p:cNvGrpSpPr/>
          <p:nvPr/>
        </p:nvGrpSpPr>
        <p:grpSpPr>
          <a:xfrm>
            <a:off x="8553127" y="1028700"/>
            <a:ext cx="8706173" cy="3575056"/>
            <a:chOff x="0" y="0"/>
            <a:chExt cx="2292984" cy="941579"/>
          </a:xfrm>
        </p:grpSpPr>
        <p:sp>
          <p:nvSpPr>
            <p:cNvPr id="6" name="Freeform 6"/>
            <p:cNvSpPr/>
            <p:nvPr/>
          </p:nvSpPr>
          <p:spPr>
            <a:xfrm>
              <a:off x="0" y="0"/>
              <a:ext cx="2292984" cy="941579"/>
            </a:xfrm>
            <a:custGeom>
              <a:avLst/>
              <a:gdLst/>
              <a:ahLst/>
              <a:cxnLst/>
              <a:rect l="l" t="t" r="r" b="b"/>
              <a:pathLst>
                <a:path w="2292984" h="941579">
                  <a:moveTo>
                    <a:pt x="0" y="0"/>
                  </a:moveTo>
                  <a:lnTo>
                    <a:pt x="2292984" y="0"/>
                  </a:lnTo>
                  <a:lnTo>
                    <a:pt x="2292984" y="941579"/>
                  </a:lnTo>
                  <a:lnTo>
                    <a:pt x="0" y="941579"/>
                  </a:lnTo>
                  <a:close/>
                </a:path>
              </a:pathLst>
            </a:custGeom>
            <a:solidFill>
              <a:srgbClr val="D9C856"/>
            </a:solidFill>
          </p:spPr>
          <p:txBody>
            <a:bodyPr/>
            <a:lstStyle/>
            <a:p>
              <a:endParaRPr lang="en-US"/>
            </a:p>
          </p:txBody>
        </p:sp>
        <p:sp>
          <p:nvSpPr>
            <p:cNvPr id="7" name="TextBox 7"/>
            <p:cNvSpPr txBox="1"/>
            <p:nvPr/>
          </p:nvSpPr>
          <p:spPr>
            <a:xfrm>
              <a:off x="0" y="-38100"/>
              <a:ext cx="2292984" cy="979679"/>
            </a:xfrm>
            <a:prstGeom prst="rect">
              <a:avLst/>
            </a:prstGeom>
          </p:spPr>
          <p:txBody>
            <a:bodyPr lIns="50800" tIns="50800" rIns="50800" bIns="50800" rtlCol="0" anchor="ctr"/>
            <a:lstStyle/>
            <a:p>
              <a:pPr algn="ctr">
                <a:lnSpc>
                  <a:spcPts val="3640"/>
                </a:lnSpc>
              </a:pPr>
              <a:endParaRPr/>
            </a:p>
          </p:txBody>
        </p:sp>
      </p:grpSp>
      <p:grpSp>
        <p:nvGrpSpPr>
          <p:cNvPr id="8" name="Group 8"/>
          <p:cNvGrpSpPr/>
          <p:nvPr/>
        </p:nvGrpSpPr>
        <p:grpSpPr>
          <a:xfrm>
            <a:off x="8553127" y="5657509"/>
            <a:ext cx="8706173" cy="3600791"/>
            <a:chOff x="0" y="0"/>
            <a:chExt cx="2292984" cy="948356"/>
          </a:xfrm>
        </p:grpSpPr>
        <p:sp>
          <p:nvSpPr>
            <p:cNvPr id="9" name="Freeform 9"/>
            <p:cNvSpPr/>
            <p:nvPr/>
          </p:nvSpPr>
          <p:spPr>
            <a:xfrm>
              <a:off x="0" y="0"/>
              <a:ext cx="2292984" cy="948356"/>
            </a:xfrm>
            <a:custGeom>
              <a:avLst/>
              <a:gdLst/>
              <a:ahLst/>
              <a:cxnLst/>
              <a:rect l="l" t="t" r="r" b="b"/>
              <a:pathLst>
                <a:path w="2292984" h="948356">
                  <a:moveTo>
                    <a:pt x="0" y="0"/>
                  </a:moveTo>
                  <a:lnTo>
                    <a:pt x="2292984" y="0"/>
                  </a:lnTo>
                  <a:lnTo>
                    <a:pt x="2292984" y="948356"/>
                  </a:lnTo>
                  <a:lnTo>
                    <a:pt x="0" y="948356"/>
                  </a:lnTo>
                  <a:close/>
                </a:path>
              </a:pathLst>
            </a:custGeom>
            <a:solidFill>
              <a:srgbClr val="EDE089"/>
            </a:solidFill>
          </p:spPr>
          <p:txBody>
            <a:bodyPr/>
            <a:lstStyle/>
            <a:p>
              <a:endParaRPr lang="en-US"/>
            </a:p>
          </p:txBody>
        </p:sp>
        <p:sp>
          <p:nvSpPr>
            <p:cNvPr id="10" name="TextBox 10"/>
            <p:cNvSpPr txBox="1"/>
            <p:nvPr/>
          </p:nvSpPr>
          <p:spPr>
            <a:xfrm>
              <a:off x="0" y="-38100"/>
              <a:ext cx="2292984" cy="986456"/>
            </a:xfrm>
            <a:prstGeom prst="rect">
              <a:avLst/>
            </a:prstGeom>
          </p:spPr>
          <p:txBody>
            <a:bodyPr lIns="50800" tIns="50800" rIns="50800" bIns="50800" rtlCol="0" anchor="ctr"/>
            <a:lstStyle/>
            <a:p>
              <a:pPr algn="ctr">
                <a:lnSpc>
                  <a:spcPts val="3640"/>
                </a:lnSpc>
              </a:pPr>
              <a:endParaRPr/>
            </a:p>
          </p:txBody>
        </p:sp>
      </p:grpSp>
      <p:grpSp>
        <p:nvGrpSpPr>
          <p:cNvPr id="11" name="Group 11" descr="A green, right pointing arrow"/>
          <p:cNvGrpSpPr/>
          <p:nvPr/>
        </p:nvGrpSpPr>
        <p:grpSpPr>
          <a:xfrm>
            <a:off x="10253582" y="1273178"/>
            <a:ext cx="5305264" cy="3086100"/>
            <a:chOff x="0" y="0"/>
            <a:chExt cx="1397271" cy="812800"/>
          </a:xfrm>
        </p:grpSpPr>
        <p:sp>
          <p:nvSpPr>
            <p:cNvPr id="12" name="Freeform 12"/>
            <p:cNvSpPr/>
            <p:nvPr/>
          </p:nvSpPr>
          <p:spPr>
            <a:xfrm>
              <a:off x="0" y="0"/>
              <a:ext cx="1397271" cy="812800"/>
            </a:xfrm>
            <a:custGeom>
              <a:avLst/>
              <a:gdLst/>
              <a:ahLst/>
              <a:cxnLst/>
              <a:rect l="l" t="t" r="r" b="b"/>
              <a:pathLst>
                <a:path w="1397271" h="812800">
                  <a:moveTo>
                    <a:pt x="1397271" y="406400"/>
                  </a:moveTo>
                  <a:lnTo>
                    <a:pt x="990871" y="0"/>
                  </a:lnTo>
                  <a:lnTo>
                    <a:pt x="990871" y="203200"/>
                  </a:lnTo>
                  <a:lnTo>
                    <a:pt x="0" y="203200"/>
                  </a:lnTo>
                  <a:lnTo>
                    <a:pt x="0" y="609600"/>
                  </a:lnTo>
                  <a:lnTo>
                    <a:pt x="990871" y="609600"/>
                  </a:lnTo>
                  <a:lnTo>
                    <a:pt x="990871" y="812800"/>
                  </a:lnTo>
                  <a:lnTo>
                    <a:pt x="1397271" y="406400"/>
                  </a:lnTo>
                  <a:close/>
                </a:path>
              </a:pathLst>
            </a:custGeom>
            <a:solidFill>
              <a:srgbClr val="A4DBD2"/>
            </a:solidFill>
          </p:spPr>
          <p:txBody>
            <a:bodyPr/>
            <a:lstStyle/>
            <a:p>
              <a:endParaRPr lang="en-US"/>
            </a:p>
          </p:txBody>
        </p:sp>
        <p:sp>
          <p:nvSpPr>
            <p:cNvPr id="13" name="TextBox 13"/>
            <p:cNvSpPr txBox="1"/>
            <p:nvPr/>
          </p:nvSpPr>
          <p:spPr>
            <a:xfrm>
              <a:off x="0" y="165100"/>
              <a:ext cx="1295671" cy="444500"/>
            </a:xfrm>
            <a:prstGeom prst="rect">
              <a:avLst/>
            </a:prstGeom>
          </p:spPr>
          <p:txBody>
            <a:bodyPr lIns="50800" tIns="50800" rIns="50800" bIns="50800" rtlCol="0" anchor="ctr"/>
            <a:lstStyle/>
            <a:p>
              <a:pPr algn="ctr">
                <a:lnSpc>
                  <a:spcPts val="3640"/>
                </a:lnSpc>
              </a:pPr>
              <a:endParaRPr/>
            </a:p>
          </p:txBody>
        </p:sp>
      </p:grpSp>
      <p:sp>
        <p:nvSpPr>
          <p:cNvPr id="14" name="TextBox 14"/>
          <p:cNvSpPr txBox="1"/>
          <p:nvPr/>
        </p:nvSpPr>
        <p:spPr>
          <a:xfrm>
            <a:off x="727511" y="557146"/>
            <a:ext cx="5280060" cy="1819388"/>
          </a:xfrm>
          <a:prstGeom prst="rect">
            <a:avLst/>
          </a:prstGeom>
        </p:spPr>
        <p:txBody>
          <a:bodyPr lIns="0" tIns="0" rIns="0" bIns="0" rtlCol="0" anchor="t">
            <a:spAutoFit/>
          </a:bodyPr>
          <a:lstStyle/>
          <a:p>
            <a:pPr>
              <a:lnSpc>
                <a:spcPts val="6368"/>
              </a:lnSpc>
            </a:pPr>
            <a:r>
              <a:rPr lang="en-US" sz="6432">
                <a:solidFill>
                  <a:srgbClr val="F8F8F5"/>
                </a:solidFill>
                <a:latin typeface="Helvetica World Bold Italics"/>
              </a:rPr>
              <a:t>Color &amp; Contrast</a:t>
            </a:r>
          </a:p>
        </p:txBody>
      </p:sp>
      <p:sp>
        <p:nvSpPr>
          <p:cNvPr id="15" name="TextBox 15"/>
          <p:cNvSpPr txBox="1"/>
          <p:nvPr/>
        </p:nvSpPr>
        <p:spPr>
          <a:xfrm>
            <a:off x="1509635" y="2801554"/>
            <a:ext cx="6153213" cy="838601"/>
          </a:xfrm>
          <a:prstGeom prst="rect">
            <a:avLst/>
          </a:prstGeom>
        </p:spPr>
        <p:txBody>
          <a:bodyPr lIns="0" tIns="0" rIns="0" bIns="0" rtlCol="0" anchor="t">
            <a:spAutoFit/>
          </a:bodyPr>
          <a:lstStyle/>
          <a:p>
            <a:pPr algn="l">
              <a:lnSpc>
                <a:spcPts val="6384"/>
              </a:lnSpc>
              <a:spcBef>
                <a:spcPct val="0"/>
              </a:spcBef>
            </a:pPr>
            <a:r>
              <a:rPr lang="en-US" sz="4560">
                <a:solidFill>
                  <a:srgbClr val="F8F8F5"/>
                </a:solidFill>
                <a:latin typeface="Helvetica World Bold"/>
              </a:rPr>
              <a:t>Design Elements</a:t>
            </a:r>
          </a:p>
        </p:txBody>
      </p:sp>
      <p:sp>
        <p:nvSpPr>
          <p:cNvPr id="16" name="TextBox 16"/>
          <p:cNvSpPr txBox="1"/>
          <p:nvPr/>
        </p:nvSpPr>
        <p:spPr>
          <a:xfrm>
            <a:off x="1509635" y="4089139"/>
            <a:ext cx="5024677" cy="4872681"/>
          </a:xfrm>
          <a:prstGeom prst="rect">
            <a:avLst/>
          </a:prstGeom>
        </p:spPr>
        <p:txBody>
          <a:bodyPr lIns="0" tIns="0" rIns="0" bIns="0" rtlCol="0" anchor="t">
            <a:spAutoFit/>
          </a:bodyPr>
          <a:lstStyle/>
          <a:p>
            <a:pPr marL="752876" lvl="1" indent="-376438">
              <a:lnSpc>
                <a:spcPts val="4882"/>
              </a:lnSpc>
              <a:buFont typeface="Arial"/>
              <a:buChar char="•"/>
            </a:pPr>
            <a:r>
              <a:rPr lang="en-US" sz="3487">
                <a:solidFill>
                  <a:srgbClr val="F8F8F5"/>
                </a:solidFill>
                <a:latin typeface="Helvetica World"/>
              </a:rPr>
              <a:t>Use high contrasting colors for background and design elements</a:t>
            </a:r>
          </a:p>
          <a:p>
            <a:pPr>
              <a:lnSpc>
                <a:spcPts val="4882"/>
              </a:lnSpc>
            </a:pPr>
            <a:endParaRPr lang="en-US" sz="3487">
              <a:solidFill>
                <a:srgbClr val="F8F8F5"/>
              </a:solidFill>
              <a:latin typeface="Helvetica World"/>
            </a:endParaRPr>
          </a:p>
          <a:p>
            <a:pPr marL="752876" lvl="1" indent="-376438">
              <a:lnSpc>
                <a:spcPts val="4882"/>
              </a:lnSpc>
              <a:buFont typeface="Arial"/>
              <a:buChar char="•"/>
            </a:pPr>
            <a:r>
              <a:rPr lang="en-US" sz="3487">
                <a:solidFill>
                  <a:srgbClr val="F8F8F5"/>
                </a:solidFill>
                <a:latin typeface="Helvetica World"/>
              </a:rPr>
              <a:t>Don’t use color as the only way to convey information</a:t>
            </a:r>
          </a:p>
          <a:p>
            <a:pPr>
              <a:lnSpc>
                <a:spcPts val="4882"/>
              </a:lnSpc>
            </a:pPr>
            <a:endParaRPr lang="en-US" sz="3487">
              <a:solidFill>
                <a:srgbClr val="F8F8F5"/>
              </a:solidFill>
              <a:latin typeface="Helvetica World"/>
            </a:endParaRPr>
          </a:p>
        </p:txBody>
      </p:sp>
      <p:sp>
        <p:nvSpPr>
          <p:cNvPr id="17" name="TextBox 17"/>
          <p:cNvSpPr txBox="1"/>
          <p:nvPr/>
        </p:nvSpPr>
        <p:spPr>
          <a:xfrm>
            <a:off x="8553127" y="514350"/>
            <a:ext cx="2632324" cy="514350"/>
          </a:xfrm>
          <a:prstGeom prst="rect">
            <a:avLst/>
          </a:prstGeom>
        </p:spPr>
        <p:txBody>
          <a:bodyPr wrap="square" lIns="0" tIns="0" rIns="0" bIns="0" rtlCol="0" anchor="t">
            <a:spAutoFit/>
          </a:bodyPr>
          <a:lstStyle/>
          <a:p>
            <a:pPr algn="ctr">
              <a:lnSpc>
                <a:spcPts val="4200"/>
              </a:lnSpc>
            </a:pPr>
            <a:r>
              <a:rPr lang="en-US" sz="3000" spc="120" dirty="0">
                <a:solidFill>
                  <a:srgbClr val="000000"/>
                </a:solidFill>
                <a:latin typeface="Helvetica World"/>
              </a:rPr>
              <a:t>Poor contrast:</a:t>
            </a:r>
          </a:p>
        </p:txBody>
      </p:sp>
      <p:grpSp>
        <p:nvGrpSpPr>
          <p:cNvPr id="18" name="Group 18" descr="A green, right pointing arrow"/>
          <p:cNvGrpSpPr/>
          <p:nvPr/>
        </p:nvGrpSpPr>
        <p:grpSpPr>
          <a:xfrm>
            <a:off x="10384279" y="5914855"/>
            <a:ext cx="5305264" cy="3086100"/>
            <a:chOff x="0" y="0"/>
            <a:chExt cx="1397271" cy="812800"/>
          </a:xfrm>
        </p:grpSpPr>
        <p:sp>
          <p:nvSpPr>
            <p:cNvPr id="19" name="Freeform 19"/>
            <p:cNvSpPr/>
            <p:nvPr/>
          </p:nvSpPr>
          <p:spPr>
            <a:xfrm>
              <a:off x="0" y="0"/>
              <a:ext cx="1397271" cy="812800"/>
            </a:xfrm>
            <a:custGeom>
              <a:avLst/>
              <a:gdLst/>
              <a:ahLst/>
              <a:cxnLst/>
              <a:rect l="l" t="t" r="r" b="b"/>
              <a:pathLst>
                <a:path w="1397271" h="812800">
                  <a:moveTo>
                    <a:pt x="1397271" y="406400"/>
                  </a:moveTo>
                  <a:lnTo>
                    <a:pt x="990871" y="0"/>
                  </a:lnTo>
                  <a:lnTo>
                    <a:pt x="990871" y="203200"/>
                  </a:lnTo>
                  <a:lnTo>
                    <a:pt x="0" y="203200"/>
                  </a:lnTo>
                  <a:lnTo>
                    <a:pt x="0" y="609600"/>
                  </a:lnTo>
                  <a:lnTo>
                    <a:pt x="990871" y="609600"/>
                  </a:lnTo>
                  <a:lnTo>
                    <a:pt x="990871" y="812800"/>
                  </a:lnTo>
                  <a:lnTo>
                    <a:pt x="1397271" y="406400"/>
                  </a:lnTo>
                  <a:close/>
                </a:path>
              </a:pathLst>
            </a:custGeom>
            <a:solidFill>
              <a:srgbClr val="47847A"/>
            </a:solidFill>
          </p:spPr>
          <p:txBody>
            <a:bodyPr/>
            <a:lstStyle/>
            <a:p>
              <a:endParaRPr lang="en-US"/>
            </a:p>
          </p:txBody>
        </p:sp>
        <p:sp>
          <p:nvSpPr>
            <p:cNvPr id="20" name="TextBox 20"/>
            <p:cNvSpPr txBox="1"/>
            <p:nvPr/>
          </p:nvSpPr>
          <p:spPr>
            <a:xfrm>
              <a:off x="0" y="165100"/>
              <a:ext cx="1295671" cy="444500"/>
            </a:xfrm>
            <a:prstGeom prst="rect">
              <a:avLst/>
            </a:prstGeom>
          </p:spPr>
          <p:txBody>
            <a:bodyPr lIns="50800" tIns="50800" rIns="50800" bIns="50800" rtlCol="0" anchor="ctr"/>
            <a:lstStyle/>
            <a:p>
              <a:pPr algn="ctr">
                <a:lnSpc>
                  <a:spcPts val="3640"/>
                </a:lnSpc>
              </a:pPr>
              <a:endParaRPr/>
            </a:p>
          </p:txBody>
        </p:sp>
      </p:grpSp>
      <p:sp>
        <p:nvSpPr>
          <p:cNvPr id="21" name="TextBox 21"/>
          <p:cNvSpPr txBox="1"/>
          <p:nvPr/>
        </p:nvSpPr>
        <p:spPr>
          <a:xfrm>
            <a:off x="8482880" y="5086350"/>
            <a:ext cx="2947119" cy="514350"/>
          </a:xfrm>
          <a:prstGeom prst="rect">
            <a:avLst/>
          </a:prstGeom>
        </p:spPr>
        <p:txBody>
          <a:bodyPr wrap="square" lIns="0" tIns="0" rIns="0" bIns="0" rtlCol="0" anchor="t">
            <a:spAutoFit/>
          </a:bodyPr>
          <a:lstStyle/>
          <a:p>
            <a:pPr algn="ctr">
              <a:lnSpc>
                <a:spcPts val="4200"/>
              </a:lnSpc>
            </a:pPr>
            <a:r>
              <a:rPr lang="en-US" sz="3000" spc="120" dirty="0">
                <a:solidFill>
                  <a:srgbClr val="000000"/>
                </a:solidFill>
                <a:latin typeface="Helvetica World"/>
              </a:rPr>
              <a:t>Good contrast: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TotalTime>
  <Words>1345</Words>
  <Application>Microsoft Office PowerPoint</Application>
  <PresentationFormat>Custom</PresentationFormat>
  <Paragraphs>179</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Accessible Presentation Slides</dc:title>
  <cp:lastModifiedBy>Sarah Lease</cp:lastModifiedBy>
  <cp:revision>9</cp:revision>
  <dcterms:created xsi:type="dcterms:W3CDTF">2006-08-16T00:00:00Z</dcterms:created>
  <dcterms:modified xsi:type="dcterms:W3CDTF">2024-10-01T21:18:10Z</dcterms:modified>
  <dc:identifier>DAF81Q9P2uA</dc:identifier>
</cp:coreProperties>
</file>